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87" r:id="rId2"/>
    <p:sldMasterId id="2147483811" r:id="rId3"/>
    <p:sldMasterId id="2147483831" r:id="rId4"/>
  </p:sldMasterIdLst>
  <p:notesMasterIdLst>
    <p:notesMasterId r:id="rId54"/>
  </p:notesMasterIdLst>
  <p:handoutMasterIdLst>
    <p:handoutMasterId r:id="rId55"/>
  </p:handoutMasterIdLst>
  <p:sldIdLst>
    <p:sldId id="387" r:id="rId5"/>
    <p:sldId id="388" r:id="rId6"/>
    <p:sldId id="375" r:id="rId7"/>
    <p:sldId id="420" r:id="rId8"/>
    <p:sldId id="396" r:id="rId9"/>
    <p:sldId id="432" r:id="rId10"/>
    <p:sldId id="433" r:id="rId11"/>
    <p:sldId id="370" r:id="rId12"/>
    <p:sldId id="472" r:id="rId13"/>
    <p:sldId id="485" r:id="rId14"/>
    <p:sldId id="409" r:id="rId15"/>
    <p:sldId id="486" r:id="rId16"/>
    <p:sldId id="434" r:id="rId17"/>
    <p:sldId id="435" r:id="rId18"/>
    <p:sldId id="490" r:id="rId19"/>
    <p:sldId id="487" r:id="rId20"/>
    <p:sldId id="437" r:id="rId21"/>
    <p:sldId id="491" r:id="rId22"/>
    <p:sldId id="492" r:id="rId23"/>
    <p:sldId id="493" r:id="rId24"/>
    <p:sldId id="494" r:id="rId25"/>
    <p:sldId id="495" r:id="rId26"/>
    <p:sldId id="496" r:id="rId27"/>
    <p:sldId id="497" r:id="rId28"/>
    <p:sldId id="498" r:id="rId29"/>
    <p:sldId id="499" r:id="rId30"/>
    <p:sldId id="500" r:id="rId31"/>
    <p:sldId id="501" r:id="rId32"/>
    <p:sldId id="502" r:id="rId33"/>
    <p:sldId id="503" r:id="rId34"/>
    <p:sldId id="504" r:id="rId35"/>
    <p:sldId id="505" r:id="rId36"/>
    <p:sldId id="506" r:id="rId37"/>
    <p:sldId id="488" r:id="rId38"/>
    <p:sldId id="438" r:id="rId39"/>
    <p:sldId id="489" r:id="rId40"/>
    <p:sldId id="471" r:id="rId41"/>
    <p:sldId id="460" r:id="rId42"/>
    <p:sldId id="429" r:id="rId43"/>
    <p:sldId id="417" r:id="rId44"/>
    <p:sldId id="475" r:id="rId45"/>
    <p:sldId id="476" r:id="rId46"/>
    <p:sldId id="477" r:id="rId47"/>
    <p:sldId id="478" r:id="rId48"/>
    <p:sldId id="480" r:id="rId49"/>
    <p:sldId id="482" r:id="rId50"/>
    <p:sldId id="481" r:id="rId51"/>
    <p:sldId id="484" r:id="rId52"/>
    <p:sldId id="393" r:id="rId5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2" userDrawn="1">
          <p15:clr>
            <a:srgbClr val="A4A3A4"/>
          </p15:clr>
        </p15:guide>
        <p15:guide id="2" pos="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7D60A0"/>
    <a:srgbClr val="4F81BD"/>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91562" autoAdjust="0"/>
  </p:normalViewPr>
  <p:slideViewPr>
    <p:cSldViewPr snapToGrid="0">
      <p:cViewPr varScale="1">
        <p:scale>
          <a:sx n="90" d="100"/>
          <a:sy n="90" d="100"/>
        </p:scale>
        <p:origin x="888" y="78"/>
      </p:cViewPr>
      <p:guideLst>
        <p:guide orient="horz" pos="1812"/>
        <p:guide pos="33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2C3709-9628-431F-87BE-999083454C41}" type="datetimeFigureOut">
              <a:rPr lang="en-IN" smtClean="0"/>
              <a:t>03-08-2015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594267-94A6-4DA2-BBFA-2942C7E59AC2}" type="slidenum">
              <a:rPr lang="en-IN" smtClean="0"/>
              <a:t>‹#›</a:t>
            </a:fld>
            <a:endParaRPr lang="en-IN"/>
          </a:p>
        </p:txBody>
      </p:sp>
    </p:spTree>
    <p:extLst>
      <p:ext uri="{BB962C8B-B14F-4D97-AF65-F5344CB8AC3E}">
        <p14:creationId xmlns:p14="http://schemas.microsoft.com/office/powerpoint/2010/main" val="3995157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E1610E-CA69-4419-8132-CB4BA6DBC7A0}" type="datetimeFigureOut">
              <a:rPr lang="en-IN" smtClean="0"/>
              <a:pPr/>
              <a:t>03-08-2015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E33455-0439-48A9-8026-64001E22A131}" type="slidenum">
              <a:rPr lang="en-IN" smtClean="0"/>
              <a:pPr/>
              <a:t>‹#›</a:t>
            </a:fld>
            <a:endParaRPr lang="en-IN"/>
          </a:p>
        </p:txBody>
      </p:sp>
    </p:spTree>
    <p:extLst>
      <p:ext uri="{BB962C8B-B14F-4D97-AF65-F5344CB8AC3E}">
        <p14:creationId xmlns:p14="http://schemas.microsoft.com/office/powerpoint/2010/main" val="121352074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3</a:t>
            </a:fld>
            <a:endParaRPr lang="en-IN"/>
          </a:p>
        </p:txBody>
      </p:sp>
    </p:spTree>
    <p:extLst>
      <p:ext uri="{BB962C8B-B14F-4D97-AF65-F5344CB8AC3E}">
        <p14:creationId xmlns:p14="http://schemas.microsoft.com/office/powerpoint/2010/main" val="3572667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14</a:t>
            </a:fld>
            <a:endParaRPr lang="en-IN">
              <a:solidFill>
                <a:prstClr val="black"/>
              </a:solidFill>
            </a:endParaRPr>
          </a:p>
        </p:txBody>
      </p:sp>
    </p:spTree>
    <p:extLst>
      <p:ext uri="{BB962C8B-B14F-4D97-AF65-F5344CB8AC3E}">
        <p14:creationId xmlns:p14="http://schemas.microsoft.com/office/powerpoint/2010/main" val="19896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15</a:t>
            </a:fld>
            <a:endParaRPr lang="en-IN">
              <a:solidFill>
                <a:prstClr val="black"/>
              </a:solidFill>
            </a:endParaRPr>
          </a:p>
        </p:txBody>
      </p:sp>
    </p:spTree>
    <p:extLst>
      <p:ext uri="{BB962C8B-B14F-4D97-AF65-F5344CB8AC3E}">
        <p14:creationId xmlns:p14="http://schemas.microsoft.com/office/powerpoint/2010/main" val="1678550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17</a:t>
            </a:fld>
            <a:endParaRPr lang="en-IN">
              <a:solidFill>
                <a:prstClr val="black"/>
              </a:solidFill>
            </a:endParaRPr>
          </a:p>
        </p:txBody>
      </p:sp>
    </p:spTree>
    <p:extLst>
      <p:ext uri="{BB962C8B-B14F-4D97-AF65-F5344CB8AC3E}">
        <p14:creationId xmlns:p14="http://schemas.microsoft.com/office/powerpoint/2010/main" val="2808043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18</a:t>
            </a:fld>
            <a:endParaRPr lang="en-IN">
              <a:solidFill>
                <a:prstClr val="black"/>
              </a:solidFill>
            </a:endParaRPr>
          </a:p>
        </p:txBody>
      </p:sp>
    </p:spTree>
    <p:extLst>
      <p:ext uri="{BB962C8B-B14F-4D97-AF65-F5344CB8AC3E}">
        <p14:creationId xmlns:p14="http://schemas.microsoft.com/office/powerpoint/2010/main" val="867092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19</a:t>
            </a:fld>
            <a:endParaRPr lang="en-IN"/>
          </a:p>
        </p:txBody>
      </p:sp>
    </p:spTree>
    <p:extLst>
      <p:ext uri="{BB962C8B-B14F-4D97-AF65-F5344CB8AC3E}">
        <p14:creationId xmlns:p14="http://schemas.microsoft.com/office/powerpoint/2010/main" val="1080759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20</a:t>
            </a:fld>
            <a:endParaRPr lang="en-IN"/>
          </a:p>
        </p:txBody>
      </p:sp>
    </p:spTree>
    <p:extLst>
      <p:ext uri="{BB962C8B-B14F-4D97-AF65-F5344CB8AC3E}">
        <p14:creationId xmlns:p14="http://schemas.microsoft.com/office/powerpoint/2010/main" val="2331517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21</a:t>
            </a:fld>
            <a:endParaRPr lang="en-IN"/>
          </a:p>
        </p:txBody>
      </p:sp>
    </p:spTree>
    <p:extLst>
      <p:ext uri="{BB962C8B-B14F-4D97-AF65-F5344CB8AC3E}">
        <p14:creationId xmlns:p14="http://schemas.microsoft.com/office/powerpoint/2010/main" val="3611083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22</a:t>
            </a:fld>
            <a:endParaRPr lang="en-IN"/>
          </a:p>
        </p:txBody>
      </p:sp>
    </p:spTree>
    <p:extLst>
      <p:ext uri="{BB962C8B-B14F-4D97-AF65-F5344CB8AC3E}">
        <p14:creationId xmlns:p14="http://schemas.microsoft.com/office/powerpoint/2010/main" val="2066670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Symbol" panose="05050102010706020507" pitchFamily="18" charset="2"/>
              <a:buChar char="®"/>
            </a:pPr>
            <a:r>
              <a:rPr lang="en-US" sz="2000" dirty="0" smtClean="0">
                <a:latin typeface="Tahoma" panose="020B0604030504040204" pitchFamily="34" charset="0"/>
                <a:ea typeface="Tahoma" panose="020B0604030504040204" pitchFamily="34" charset="0"/>
                <a:cs typeface="Tahoma" panose="020B0604030504040204" pitchFamily="34" charset="0"/>
              </a:rPr>
              <a:t>For a session with multiple partitions, the Integration Service may use cache partitioning for the Aggregator, Joiner, Lookup, Rank, and Sorter transformations. </a:t>
            </a:r>
          </a:p>
          <a:p>
            <a:pPr marL="171450" indent="-171450">
              <a:buFont typeface="Symbol" panose="05050102010706020507" pitchFamily="18" charset="2"/>
              <a:buChar char="®"/>
            </a:pPr>
            <a:endParaRPr lang="en-US" sz="20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2000" dirty="0" smtClean="0">
                <a:latin typeface="Tahoma" panose="020B0604030504040204" pitchFamily="34" charset="0"/>
                <a:ea typeface="Tahoma" panose="020B0604030504040204" pitchFamily="34" charset="0"/>
                <a:cs typeface="Tahoma" panose="020B0604030504040204" pitchFamily="34" charset="0"/>
              </a:rPr>
              <a:t>The Integration Service creates a separate cache for each partition and allocates the configured cache size to each partition. </a:t>
            </a:r>
          </a:p>
          <a:p>
            <a:pPr marL="171450" indent="-171450">
              <a:buFont typeface="Symbol" panose="05050102010706020507" pitchFamily="18" charset="2"/>
              <a:buChar char="®"/>
            </a:pPr>
            <a:endParaRPr lang="en-US" sz="20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2000" dirty="0" smtClean="0">
                <a:latin typeface="Tahoma" panose="020B0604030504040204" pitchFamily="34" charset="0"/>
                <a:ea typeface="Tahoma" panose="020B0604030504040204" pitchFamily="34" charset="0"/>
                <a:cs typeface="Tahoma" panose="020B0604030504040204" pitchFamily="34" charset="0"/>
              </a:rPr>
              <a:t>The Integration Service stores different data in each cache, where each cache contains only the rows needed by that partition. </a:t>
            </a:r>
          </a:p>
          <a:p>
            <a:pPr marL="171450" indent="-171450">
              <a:buFont typeface="Symbol" panose="05050102010706020507" pitchFamily="18" charset="2"/>
              <a:buChar char="®"/>
            </a:pPr>
            <a:endParaRPr lang="en-US" sz="20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2000" dirty="0" smtClean="0">
                <a:latin typeface="Tahoma" panose="020B0604030504040204" pitchFamily="34" charset="0"/>
                <a:ea typeface="Tahoma" panose="020B0604030504040204" pitchFamily="34" charset="0"/>
                <a:cs typeface="Tahoma" panose="020B0604030504040204" pitchFamily="34" charset="0"/>
              </a:rPr>
              <a:t>The Integration Service requires a portion of total cache memory for each partition.</a:t>
            </a:r>
          </a:p>
          <a:p>
            <a:pPr marL="171450" indent="-171450">
              <a:buFont typeface="Symbol" panose="05050102010706020507" pitchFamily="18" charset="2"/>
              <a:buChar char="®"/>
            </a:pPr>
            <a:endParaRPr lang="en-US" sz="20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2000" dirty="0" smtClean="0">
                <a:latin typeface="Tahoma" panose="020B0604030504040204" pitchFamily="34" charset="0"/>
                <a:ea typeface="Tahoma" panose="020B0604030504040204" pitchFamily="34" charset="0"/>
                <a:cs typeface="Tahoma" panose="020B0604030504040204" pitchFamily="34" charset="0"/>
              </a:rPr>
              <a:t>Can configure memory requirements and cache directories for each transformation in the Transformations view on the Mapping tab of the session properties. </a:t>
            </a:r>
          </a:p>
          <a:p>
            <a:pPr marL="171450" indent="-171450">
              <a:buFont typeface="Symbol" panose="05050102010706020507" pitchFamily="18" charset="2"/>
              <a:buChar char="®"/>
            </a:pPr>
            <a:endParaRPr lang="en-US" sz="20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2000" dirty="0" smtClean="0">
                <a:latin typeface="Tahoma" panose="020B0604030504040204" pitchFamily="34" charset="0"/>
                <a:ea typeface="Tahoma" panose="020B0604030504040204" pitchFamily="34" charset="0"/>
                <a:cs typeface="Tahoma" panose="020B0604030504040204" pitchFamily="34" charset="0"/>
              </a:rPr>
              <a:t>Memory requirements can be calculated by the total requirements for a transformation, and divide by the number of partitions. </a:t>
            </a:r>
          </a:p>
          <a:p>
            <a:pPr marL="171450" indent="-171450">
              <a:buFont typeface="Symbol" panose="05050102010706020507" pitchFamily="18" charset="2"/>
              <a:buChar char="®"/>
            </a:pPr>
            <a:endParaRPr lang="en-US" sz="20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2000" dirty="0" smtClean="0">
                <a:latin typeface="Tahoma" panose="020B0604030504040204" pitchFamily="34" charset="0"/>
                <a:ea typeface="Tahoma" panose="020B0604030504040204" pitchFamily="34" charset="0"/>
                <a:cs typeface="Tahoma" panose="020B0604030504040204" pitchFamily="34" charset="0"/>
              </a:rPr>
              <a:t>To improve performance, configure separate directories for each partition.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86E33455-0439-48A9-8026-64001E22A131}" type="slidenum">
              <a:rPr lang="en-IN" smtClean="0"/>
              <a:pPr/>
              <a:t>23</a:t>
            </a:fld>
            <a:endParaRPr lang="en-IN"/>
          </a:p>
        </p:txBody>
      </p:sp>
    </p:spTree>
    <p:extLst>
      <p:ext uri="{BB962C8B-B14F-4D97-AF65-F5344CB8AC3E}">
        <p14:creationId xmlns:p14="http://schemas.microsoft.com/office/powerpoint/2010/main" val="333346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24</a:t>
            </a:fld>
            <a:endParaRPr lang="en-IN"/>
          </a:p>
        </p:txBody>
      </p:sp>
    </p:spTree>
    <p:extLst>
      <p:ext uri="{BB962C8B-B14F-4D97-AF65-F5344CB8AC3E}">
        <p14:creationId xmlns:p14="http://schemas.microsoft.com/office/powerpoint/2010/main" val="374295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5267325" y="6659563"/>
            <a:ext cx="40290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8" tIns="46584" rIns="93168" bIns="46584" anchor="b"/>
          <a:lstStyle>
            <a:lvl1pPr algn="ctr" defTabSz="931863" eaLnBrk="0" hangingPunct="0">
              <a:defRPr sz="2200">
                <a:solidFill>
                  <a:schemeClr val="tx1"/>
                </a:solidFill>
                <a:latin typeface="Arial" panose="020B0604020202020204" pitchFamily="34" charset="0"/>
              </a:defRPr>
            </a:lvl1pPr>
            <a:lvl2pPr marL="742950" indent="-285750" algn="ctr" defTabSz="931863" eaLnBrk="0" hangingPunct="0">
              <a:defRPr sz="2200">
                <a:solidFill>
                  <a:schemeClr val="tx1"/>
                </a:solidFill>
                <a:latin typeface="Arial" panose="020B0604020202020204" pitchFamily="34" charset="0"/>
              </a:defRPr>
            </a:lvl2pPr>
            <a:lvl3pPr marL="1143000" indent="-228600" algn="ctr" defTabSz="931863" eaLnBrk="0" hangingPunct="0">
              <a:defRPr sz="2200">
                <a:solidFill>
                  <a:schemeClr val="tx1"/>
                </a:solidFill>
                <a:latin typeface="Arial" panose="020B0604020202020204" pitchFamily="34" charset="0"/>
              </a:defRPr>
            </a:lvl3pPr>
            <a:lvl4pPr marL="1600200" indent="-228600" algn="ctr" defTabSz="931863" eaLnBrk="0" hangingPunct="0">
              <a:defRPr sz="2200">
                <a:solidFill>
                  <a:schemeClr val="tx1"/>
                </a:solidFill>
                <a:latin typeface="Arial" panose="020B0604020202020204" pitchFamily="34" charset="0"/>
              </a:defRPr>
            </a:lvl4pPr>
            <a:lvl5pPr marL="2057400" indent="-228600" algn="ctr" defTabSz="931863" eaLnBrk="0" hangingPunct="0">
              <a:defRPr sz="2200">
                <a:solidFill>
                  <a:schemeClr val="tx1"/>
                </a:solidFill>
                <a:latin typeface="Arial" panose="020B0604020202020204" pitchFamily="34" charset="0"/>
              </a:defRPr>
            </a:lvl5pPr>
            <a:lvl6pPr marL="2514600" indent="-228600" algn="ctr" defTabSz="931863" eaLnBrk="0" fontAlgn="base" hangingPunct="0">
              <a:spcBef>
                <a:spcPct val="0"/>
              </a:spcBef>
              <a:spcAft>
                <a:spcPct val="0"/>
              </a:spcAft>
              <a:defRPr sz="2200">
                <a:solidFill>
                  <a:schemeClr val="tx1"/>
                </a:solidFill>
                <a:latin typeface="Arial" panose="020B0604020202020204" pitchFamily="34" charset="0"/>
              </a:defRPr>
            </a:lvl6pPr>
            <a:lvl7pPr marL="2971800" indent="-228600" algn="ctr" defTabSz="931863" eaLnBrk="0" fontAlgn="base" hangingPunct="0">
              <a:spcBef>
                <a:spcPct val="0"/>
              </a:spcBef>
              <a:spcAft>
                <a:spcPct val="0"/>
              </a:spcAft>
              <a:defRPr sz="2200">
                <a:solidFill>
                  <a:schemeClr val="tx1"/>
                </a:solidFill>
                <a:latin typeface="Arial" panose="020B0604020202020204" pitchFamily="34" charset="0"/>
              </a:defRPr>
            </a:lvl7pPr>
            <a:lvl8pPr marL="3429000" indent="-228600" algn="ctr" defTabSz="931863" eaLnBrk="0" fontAlgn="base" hangingPunct="0">
              <a:spcBef>
                <a:spcPct val="0"/>
              </a:spcBef>
              <a:spcAft>
                <a:spcPct val="0"/>
              </a:spcAft>
              <a:defRPr sz="2200">
                <a:solidFill>
                  <a:schemeClr val="tx1"/>
                </a:solidFill>
                <a:latin typeface="Arial" panose="020B0604020202020204" pitchFamily="34" charset="0"/>
              </a:defRPr>
            </a:lvl8pPr>
            <a:lvl9pPr marL="3886200" indent="-228600" algn="ctr" defTabSz="931863" eaLnBrk="0" fontAlgn="base" hangingPunct="0">
              <a:spcBef>
                <a:spcPct val="0"/>
              </a:spcBef>
              <a:spcAft>
                <a:spcPct val="0"/>
              </a:spcAft>
              <a:defRPr sz="2200">
                <a:solidFill>
                  <a:schemeClr val="tx1"/>
                </a:solidFill>
                <a:latin typeface="Arial" panose="020B0604020202020204" pitchFamily="34" charset="0"/>
              </a:defRPr>
            </a:lvl9pPr>
          </a:lstStyle>
          <a:p>
            <a:pPr algn="r" eaLnBrk="1" hangingPunct="1"/>
            <a:fld id="{358A684B-28BE-49FC-A555-FF3CA7C9BAB3}" type="slidenum">
              <a:rPr lang="en-US" sz="1200">
                <a:solidFill>
                  <a:srgbClr val="000000"/>
                </a:solidFill>
                <a:latin typeface="Times" panose="02020603050405020304" pitchFamily="18" charset="0"/>
              </a:rPr>
              <a:pPr algn="r" eaLnBrk="1" hangingPunct="1"/>
              <a:t>4</a:t>
            </a:fld>
            <a:endParaRPr lang="en-US" sz="1200">
              <a:solidFill>
                <a:srgbClr val="000000"/>
              </a:solidFill>
              <a:latin typeface="Times" panose="02020603050405020304" pitchFamily="18" charset="0"/>
            </a:endParaRPr>
          </a:p>
        </p:txBody>
      </p:sp>
      <p:sp>
        <p:nvSpPr>
          <p:cNvPr id="44035" name="Rectangle 7"/>
          <p:cNvSpPr txBox="1">
            <a:spLocks noGrp="1" noChangeArrowheads="1"/>
          </p:cNvSpPr>
          <p:nvPr/>
        </p:nvSpPr>
        <p:spPr bwMode="auto">
          <a:xfrm>
            <a:off x="5267325" y="6659563"/>
            <a:ext cx="40290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38" tIns="47469" rIns="94938" bIns="47469" anchor="b"/>
          <a:lstStyle>
            <a:lvl1pPr algn="ctr" defTabSz="949325" eaLnBrk="0" hangingPunct="0">
              <a:defRPr sz="2200">
                <a:solidFill>
                  <a:schemeClr val="tx1"/>
                </a:solidFill>
                <a:latin typeface="Arial" panose="020B0604020202020204" pitchFamily="34" charset="0"/>
              </a:defRPr>
            </a:lvl1pPr>
            <a:lvl2pPr marL="742950" indent="-285750" algn="ctr" defTabSz="949325" eaLnBrk="0" hangingPunct="0">
              <a:defRPr sz="2200">
                <a:solidFill>
                  <a:schemeClr val="tx1"/>
                </a:solidFill>
                <a:latin typeface="Arial" panose="020B0604020202020204" pitchFamily="34" charset="0"/>
              </a:defRPr>
            </a:lvl2pPr>
            <a:lvl3pPr marL="1143000" indent="-228600" algn="ctr" defTabSz="949325" eaLnBrk="0" hangingPunct="0">
              <a:defRPr sz="2200">
                <a:solidFill>
                  <a:schemeClr val="tx1"/>
                </a:solidFill>
                <a:latin typeface="Arial" panose="020B0604020202020204" pitchFamily="34" charset="0"/>
              </a:defRPr>
            </a:lvl3pPr>
            <a:lvl4pPr marL="1600200" indent="-228600" algn="ctr" defTabSz="949325" eaLnBrk="0" hangingPunct="0">
              <a:defRPr sz="2200">
                <a:solidFill>
                  <a:schemeClr val="tx1"/>
                </a:solidFill>
                <a:latin typeface="Arial" panose="020B0604020202020204" pitchFamily="34" charset="0"/>
              </a:defRPr>
            </a:lvl4pPr>
            <a:lvl5pPr marL="2057400" indent="-228600" algn="ctr" defTabSz="949325" eaLnBrk="0" hangingPunct="0">
              <a:defRPr sz="2200">
                <a:solidFill>
                  <a:schemeClr val="tx1"/>
                </a:solidFill>
                <a:latin typeface="Arial" panose="020B0604020202020204" pitchFamily="34" charset="0"/>
              </a:defRPr>
            </a:lvl5pPr>
            <a:lvl6pPr marL="2514600" indent="-228600" algn="ctr" defTabSz="949325" eaLnBrk="0" fontAlgn="base" hangingPunct="0">
              <a:spcBef>
                <a:spcPct val="0"/>
              </a:spcBef>
              <a:spcAft>
                <a:spcPct val="0"/>
              </a:spcAft>
              <a:defRPr sz="2200">
                <a:solidFill>
                  <a:schemeClr val="tx1"/>
                </a:solidFill>
                <a:latin typeface="Arial" panose="020B0604020202020204" pitchFamily="34" charset="0"/>
              </a:defRPr>
            </a:lvl6pPr>
            <a:lvl7pPr marL="2971800" indent="-228600" algn="ctr" defTabSz="949325" eaLnBrk="0" fontAlgn="base" hangingPunct="0">
              <a:spcBef>
                <a:spcPct val="0"/>
              </a:spcBef>
              <a:spcAft>
                <a:spcPct val="0"/>
              </a:spcAft>
              <a:defRPr sz="2200">
                <a:solidFill>
                  <a:schemeClr val="tx1"/>
                </a:solidFill>
                <a:latin typeface="Arial" panose="020B0604020202020204" pitchFamily="34" charset="0"/>
              </a:defRPr>
            </a:lvl7pPr>
            <a:lvl8pPr marL="3429000" indent="-228600" algn="ctr" defTabSz="949325" eaLnBrk="0" fontAlgn="base" hangingPunct="0">
              <a:spcBef>
                <a:spcPct val="0"/>
              </a:spcBef>
              <a:spcAft>
                <a:spcPct val="0"/>
              </a:spcAft>
              <a:defRPr sz="2200">
                <a:solidFill>
                  <a:schemeClr val="tx1"/>
                </a:solidFill>
                <a:latin typeface="Arial" panose="020B0604020202020204" pitchFamily="34" charset="0"/>
              </a:defRPr>
            </a:lvl8pPr>
            <a:lvl9pPr marL="3886200" indent="-228600" algn="ctr" defTabSz="949325" eaLnBrk="0" fontAlgn="base" hangingPunct="0">
              <a:spcBef>
                <a:spcPct val="0"/>
              </a:spcBef>
              <a:spcAft>
                <a:spcPct val="0"/>
              </a:spcAft>
              <a:defRPr sz="2200">
                <a:solidFill>
                  <a:schemeClr val="tx1"/>
                </a:solidFill>
                <a:latin typeface="Arial" panose="020B0604020202020204" pitchFamily="34" charset="0"/>
              </a:defRPr>
            </a:lvl9pPr>
          </a:lstStyle>
          <a:p>
            <a:pPr algn="r" eaLnBrk="1" hangingPunct="1"/>
            <a:fld id="{10110756-6029-4065-A6A1-A829E4D6DD8D}" type="slidenum">
              <a:rPr lang="en-US" sz="1200">
                <a:solidFill>
                  <a:srgbClr val="000000"/>
                </a:solidFill>
                <a:latin typeface="Times" panose="02020603050405020304" pitchFamily="18" charset="0"/>
              </a:rPr>
              <a:pPr algn="r" eaLnBrk="1" hangingPunct="1"/>
              <a:t>4</a:t>
            </a:fld>
            <a:endParaRPr lang="en-US" sz="1200">
              <a:solidFill>
                <a:srgbClr val="000000"/>
              </a:solidFill>
              <a:latin typeface="Times" panose="02020603050405020304" pitchFamily="18" charset="0"/>
            </a:endParaRPr>
          </a:p>
        </p:txBody>
      </p:sp>
      <p:sp>
        <p:nvSpPr>
          <p:cNvPr id="44036" name="Rectangle 2"/>
          <p:cNvSpPr>
            <a:spLocks noGrp="1" noRot="1" noChangeAspect="1" noChangeArrowheads="1" noTextEdit="1"/>
          </p:cNvSpPr>
          <p:nvPr>
            <p:ph type="sldImg"/>
          </p:nvPr>
        </p:nvSpPr>
        <p:spPr>
          <a:ln/>
        </p:spPr>
      </p:sp>
      <p:sp>
        <p:nvSpPr>
          <p:cNvPr id="44037" name="Rectangle 3"/>
          <p:cNvSpPr>
            <a:spLocks noGrp="1" noChangeArrowheads="1"/>
          </p:cNvSpPr>
          <p:nvPr>
            <p:ph type="body" idx="1"/>
          </p:nvPr>
        </p:nvSpPr>
        <p:spPr>
          <a:xfrm>
            <a:off x="930275" y="3332163"/>
            <a:ext cx="7435850" cy="3152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38" tIns="47469" rIns="94938" bIns="47469"/>
          <a:lstStyle/>
          <a:p>
            <a:pPr marL="228600" indent="-228600"/>
            <a:endParaRPr lang="en-GB" smtClean="0"/>
          </a:p>
        </p:txBody>
      </p:sp>
    </p:spTree>
    <p:extLst>
      <p:ext uri="{BB962C8B-B14F-4D97-AF65-F5344CB8AC3E}">
        <p14:creationId xmlns:p14="http://schemas.microsoft.com/office/powerpoint/2010/main" val="2284438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25</a:t>
            </a:fld>
            <a:endParaRPr lang="en-IN"/>
          </a:p>
        </p:txBody>
      </p:sp>
    </p:spTree>
    <p:extLst>
      <p:ext uri="{BB962C8B-B14F-4D97-AF65-F5344CB8AC3E}">
        <p14:creationId xmlns:p14="http://schemas.microsoft.com/office/powerpoint/2010/main" val="3266162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26</a:t>
            </a:fld>
            <a:endParaRPr lang="en-IN">
              <a:solidFill>
                <a:prstClr val="black"/>
              </a:solidFill>
            </a:endParaRPr>
          </a:p>
        </p:txBody>
      </p:sp>
    </p:spTree>
    <p:extLst>
      <p:ext uri="{BB962C8B-B14F-4D97-AF65-F5344CB8AC3E}">
        <p14:creationId xmlns:p14="http://schemas.microsoft.com/office/powerpoint/2010/main" val="176027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27</a:t>
            </a:fld>
            <a:endParaRPr lang="en-IN">
              <a:solidFill>
                <a:prstClr val="black"/>
              </a:solidFill>
            </a:endParaRPr>
          </a:p>
        </p:txBody>
      </p:sp>
    </p:spTree>
    <p:extLst>
      <p:ext uri="{BB962C8B-B14F-4D97-AF65-F5344CB8AC3E}">
        <p14:creationId xmlns:p14="http://schemas.microsoft.com/office/powerpoint/2010/main" val="371948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BBB803-8644-453A-9E9F-F186EFD4554E}" type="slidenum">
              <a:rPr lang="en-US"/>
              <a:pPr/>
              <a:t>28</a:t>
            </a:fld>
            <a:endParaRPr lang="en-US"/>
          </a:p>
        </p:txBody>
      </p:sp>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77144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BBB803-8644-453A-9E9F-F186EFD4554E}" type="slidenum">
              <a:rPr lang="en-US"/>
              <a:pPr/>
              <a:t>29</a:t>
            </a:fld>
            <a:endParaRPr lang="en-US"/>
          </a:p>
        </p:txBody>
      </p:sp>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0655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30</a:t>
            </a:fld>
            <a:endParaRPr lang="en-IN">
              <a:solidFill>
                <a:prstClr val="black"/>
              </a:solidFill>
            </a:endParaRPr>
          </a:p>
        </p:txBody>
      </p:sp>
    </p:spTree>
    <p:extLst>
      <p:ext uri="{BB962C8B-B14F-4D97-AF65-F5344CB8AC3E}">
        <p14:creationId xmlns:p14="http://schemas.microsoft.com/office/powerpoint/2010/main" val="2251635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31</a:t>
            </a:fld>
            <a:endParaRPr lang="en-IN">
              <a:solidFill>
                <a:prstClr val="black"/>
              </a:solidFill>
            </a:endParaRPr>
          </a:p>
        </p:txBody>
      </p:sp>
    </p:spTree>
    <p:extLst>
      <p:ext uri="{BB962C8B-B14F-4D97-AF65-F5344CB8AC3E}">
        <p14:creationId xmlns:p14="http://schemas.microsoft.com/office/powerpoint/2010/main" val="2815803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32</a:t>
            </a:fld>
            <a:endParaRPr lang="en-IN">
              <a:solidFill>
                <a:prstClr val="black"/>
              </a:solidFill>
            </a:endParaRPr>
          </a:p>
        </p:txBody>
      </p:sp>
    </p:spTree>
    <p:extLst>
      <p:ext uri="{BB962C8B-B14F-4D97-AF65-F5344CB8AC3E}">
        <p14:creationId xmlns:p14="http://schemas.microsoft.com/office/powerpoint/2010/main" val="358894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33</a:t>
            </a:fld>
            <a:endParaRPr lang="en-IN">
              <a:solidFill>
                <a:prstClr val="black"/>
              </a:solidFill>
            </a:endParaRPr>
          </a:p>
        </p:txBody>
      </p:sp>
    </p:spTree>
    <p:extLst>
      <p:ext uri="{BB962C8B-B14F-4D97-AF65-F5344CB8AC3E}">
        <p14:creationId xmlns:p14="http://schemas.microsoft.com/office/powerpoint/2010/main" val="1471914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35</a:t>
            </a:fld>
            <a:endParaRPr lang="en-IN">
              <a:solidFill>
                <a:prstClr val="black"/>
              </a:solidFill>
            </a:endParaRPr>
          </a:p>
        </p:txBody>
      </p:sp>
    </p:spTree>
    <p:extLst>
      <p:ext uri="{BB962C8B-B14F-4D97-AF65-F5344CB8AC3E}">
        <p14:creationId xmlns:p14="http://schemas.microsoft.com/office/powerpoint/2010/main" val="3697816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5267325" y="6659563"/>
            <a:ext cx="40290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8" tIns="46584" rIns="93168" bIns="46584" anchor="b"/>
          <a:lstStyle>
            <a:lvl1pPr algn="ctr" defTabSz="931863" eaLnBrk="0" hangingPunct="0">
              <a:defRPr sz="2200">
                <a:solidFill>
                  <a:schemeClr val="tx1"/>
                </a:solidFill>
                <a:latin typeface="Arial" panose="020B0604020202020204" pitchFamily="34" charset="0"/>
              </a:defRPr>
            </a:lvl1pPr>
            <a:lvl2pPr marL="742950" indent="-285750" algn="ctr" defTabSz="931863" eaLnBrk="0" hangingPunct="0">
              <a:defRPr sz="2200">
                <a:solidFill>
                  <a:schemeClr val="tx1"/>
                </a:solidFill>
                <a:latin typeface="Arial" panose="020B0604020202020204" pitchFamily="34" charset="0"/>
              </a:defRPr>
            </a:lvl2pPr>
            <a:lvl3pPr marL="1143000" indent="-228600" algn="ctr" defTabSz="931863" eaLnBrk="0" hangingPunct="0">
              <a:defRPr sz="2200">
                <a:solidFill>
                  <a:schemeClr val="tx1"/>
                </a:solidFill>
                <a:latin typeface="Arial" panose="020B0604020202020204" pitchFamily="34" charset="0"/>
              </a:defRPr>
            </a:lvl3pPr>
            <a:lvl4pPr marL="1600200" indent="-228600" algn="ctr" defTabSz="931863" eaLnBrk="0" hangingPunct="0">
              <a:defRPr sz="2200">
                <a:solidFill>
                  <a:schemeClr val="tx1"/>
                </a:solidFill>
                <a:latin typeface="Arial" panose="020B0604020202020204" pitchFamily="34" charset="0"/>
              </a:defRPr>
            </a:lvl4pPr>
            <a:lvl5pPr marL="2057400" indent="-228600" algn="ctr" defTabSz="931863" eaLnBrk="0" hangingPunct="0">
              <a:defRPr sz="2200">
                <a:solidFill>
                  <a:schemeClr val="tx1"/>
                </a:solidFill>
                <a:latin typeface="Arial" panose="020B0604020202020204" pitchFamily="34" charset="0"/>
              </a:defRPr>
            </a:lvl5pPr>
            <a:lvl6pPr marL="2514600" indent="-228600" algn="ctr" defTabSz="931863" eaLnBrk="0" fontAlgn="base" hangingPunct="0">
              <a:spcBef>
                <a:spcPct val="0"/>
              </a:spcBef>
              <a:spcAft>
                <a:spcPct val="0"/>
              </a:spcAft>
              <a:defRPr sz="2200">
                <a:solidFill>
                  <a:schemeClr val="tx1"/>
                </a:solidFill>
                <a:latin typeface="Arial" panose="020B0604020202020204" pitchFamily="34" charset="0"/>
              </a:defRPr>
            </a:lvl6pPr>
            <a:lvl7pPr marL="2971800" indent="-228600" algn="ctr" defTabSz="931863" eaLnBrk="0" fontAlgn="base" hangingPunct="0">
              <a:spcBef>
                <a:spcPct val="0"/>
              </a:spcBef>
              <a:spcAft>
                <a:spcPct val="0"/>
              </a:spcAft>
              <a:defRPr sz="2200">
                <a:solidFill>
                  <a:schemeClr val="tx1"/>
                </a:solidFill>
                <a:latin typeface="Arial" panose="020B0604020202020204" pitchFamily="34" charset="0"/>
              </a:defRPr>
            </a:lvl7pPr>
            <a:lvl8pPr marL="3429000" indent="-228600" algn="ctr" defTabSz="931863" eaLnBrk="0" fontAlgn="base" hangingPunct="0">
              <a:spcBef>
                <a:spcPct val="0"/>
              </a:spcBef>
              <a:spcAft>
                <a:spcPct val="0"/>
              </a:spcAft>
              <a:defRPr sz="2200">
                <a:solidFill>
                  <a:schemeClr val="tx1"/>
                </a:solidFill>
                <a:latin typeface="Arial" panose="020B0604020202020204" pitchFamily="34" charset="0"/>
              </a:defRPr>
            </a:lvl8pPr>
            <a:lvl9pPr marL="3886200" indent="-228600" algn="ctr" defTabSz="931863" eaLnBrk="0" fontAlgn="base" hangingPunct="0">
              <a:spcBef>
                <a:spcPct val="0"/>
              </a:spcBef>
              <a:spcAft>
                <a:spcPct val="0"/>
              </a:spcAft>
              <a:defRPr sz="2200">
                <a:solidFill>
                  <a:schemeClr val="tx1"/>
                </a:solidFill>
                <a:latin typeface="Arial" panose="020B0604020202020204" pitchFamily="34" charset="0"/>
              </a:defRPr>
            </a:lvl9pPr>
          </a:lstStyle>
          <a:p>
            <a:pPr algn="r" eaLnBrk="1" hangingPunct="1"/>
            <a:fld id="{358A684B-28BE-49FC-A555-FF3CA7C9BAB3}" type="slidenum">
              <a:rPr lang="en-US" sz="1200">
                <a:solidFill>
                  <a:srgbClr val="000000"/>
                </a:solidFill>
                <a:latin typeface="Times" panose="02020603050405020304" pitchFamily="18" charset="0"/>
              </a:rPr>
              <a:pPr algn="r" eaLnBrk="1" hangingPunct="1"/>
              <a:t>5</a:t>
            </a:fld>
            <a:endParaRPr lang="en-US" sz="1200">
              <a:solidFill>
                <a:srgbClr val="000000"/>
              </a:solidFill>
              <a:latin typeface="Times" panose="02020603050405020304" pitchFamily="18" charset="0"/>
            </a:endParaRPr>
          </a:p>
        </p:txBody>
      </p:sp>
      <p:sp>
        <p:nvSpPr>
          <p:cNvPr id="44035" name="Rectangle 7"/>
          <p:cNvSpPr txBox="1">
            <a:spLocks noGrp="1" noChangeArrowheads="1"/>
          </p:cNvSpPr>
          <p:nvPr/>
        </p:nvSpPr>
        <p:spPr bwMode="auto">
          <a:xfrm>
            <a:off x="5267325" y="6659563"/>
            <a:ext cx="40290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38" tIns="47469" rIns="94938" bIns="47469" anchor="b"/>
          <a:lstStyle>
            <a:lvl1pPr algn="ctr" defTabSz="949325" eaLnBrk="0" hangingPunct="0">
              <a:defRPr sz="2200">
                <a:solidFill>
                  <a:schemeClr val="tx1"/>
                </a:solidFill>
                <a:latin typeface="Arial" panose="020B0604020202020204" pitchFamily="34" charset="0"/>
              </a:defRPr>
            </a:lvl1pPr>
            <a:lvl2pPr marL="742950" indent="-285750" algn="ctr" defTabSz="949325" eaLnBrk="0" hangingPunct="0">
              <a:defRPr sz="2200">
                <a:solidFill>
                  <a:schemeClr val="tx1"/>
                </a:solidFill>
                <a:latin typeface="Arial" panose="020B0604020202020204" pitchFamily="34" charset="0"/>
              </a:defRPr>
            </a:lvl2pPr>
            <a:lvl3pPr marL="1143000" indent="-228600" algn="ctr" defTabSz="949325" eaLnBrk="0" hangingPunct="0">
              <a:defRPr sz="2200">
                <a:solidFill>
                  <a:schemeClr val="tx1"/>
                </a:solidFill>
                <a:latin typeface="Arial" panose="020B0604020202020204" pitchFamily="34" charset="0"/>
              </a:defRPr>
            </a:lvl3pPr>
            <a:lvl4pPr marL="1600200" indent="-228600" algn="ctr" defTabSz="949325" eaLnBrk="0" hangingPunct="0">
              <a:defRPr sz="2200">
                <a:solidFill>
                  <a:schemeClr val="tx1"/>
                </a:solidFill>
                <a:latin typeface="Arial" panose="020B0604020202020204" pitchFamily="34" charset="0"/>
              </a:defRPr>
            </a:lvl4pPr>
            <a:lvl5pPr marL="2057400" indent="-228600" algn="ctr" defTabSz="949325" eaLnBrk="0" hangingPunct="0">
              <a:defRPr sz="2200">
                <a:solidFill>
                  <a:schemeClr val="tx1"/>
                </a:solidFill>
                <a:latin typeface="Arial" panose="020B0604020202020204" pitchFamily="34" charset="0"/>
              </a:defRPr>
            </a:lvl5pPr>
            <a:lvl6pPr marL="2514600" indent="-228600" algn="ctr" defTabSz="949325" eaLnBrk="0" fontAlgn="base" hangingPunct="0">
              <a:spcBef>
                <a:spcPct val="0"/>
              </a:spcBef>
              <a:spcAft>
                <a:spcPct val="0"/>
              </a:spcAft>
              <a:defRPr sz="2200">
                <a:solidFill>
                  <a:schemeClr val="tx1"/>
                </a:solidFill>
                <a:latin typeface="Arial" panose="020B0604020202020204" pitchFamily="34" charset="0"/>
              </a:defRPr>
            </a:lvl6pPr>
            <a:lvl7pPr marL="2971800" indent="-228600" algn="ctr" defTabSz="949325" eaLnBrk="0" fontAlgn="base" hangingPunct="0">
              <a:spcBef>
                <a:spcPct val="0"/>
              </a:spcBef>
              <a:spcAft>
                <a:spcPct val="0"/>
              </a:spcAft>
              <a:defRPr sz="2200">
                <a:solidFill>
                  <a:schemeClr val="tx1"/>
                </a:solidFill>
                <a:latin typeface="Arial" panose="020B0604020202020204" pitchFamily="34" charset="0"/>
              </a:defRPr>
            </a:lvl7pPr>
            <a:lvl8pPr marL="3429000" indent="-228600" algn="ctr" defTabSz="949325" eaLnBrk="0" fontAlgn="base" hangingPunct="0">
              <a:spcBef>
                <a:spcPct val="0"/>
              </a:spcBef>
              <a:spcAft>
                <a:spcPct val="0"/>
              </a:spcAft>
              <a:defRPr sz="2200">
                <a:solidFill>
                  <a:schemeClr val="tx1"/>
                </a:solidFill>
                <a:latin typeface="Arial" panose="020B0604020202020204" pitchFamily="34" charset="0"/>
              </a:defRPr>
            </a:lvl8pPr>
            <a:lvl9pPr marL="3886200" indent="-228600" algn="ctr" defTabSz="949325" eaLnBrk="0" fontAlgn="base" hangingPunct="0">
              <a:spcBef>
                <a:spcPct val="0"/>
              </a:spcBef>
              <a:spcAft>
                <a:spcPct val="0"/>
              </a:spcAft>
              <a:defRPr sz="2200">
                <a:solidFill>
                  <a:schemeClr val="tx1"/>
                </a:solidFill>
                <a:latin typeface="Arial" panose="020B0604020202020204" pitchFamily="34" charset="0"/>
              </a:defRPr>
            </a:lvl9pPr>
          </a:lstStyle>
          <a:p>
            <a:pPr algn="r" eaLnBrk="1" hangingPunct="1"/>
            <a:fld id="{10110756-6029-4065-A6A1-A829E4D6DD8D}" type="slidenum">
              <a:rPr lang="en-US" sz="1200">
                <a:solidFill>
                  <a:srgbClr val="000000"/>
                </a:solidFill>
                <a:latin typeface="Times" panose="02020603050405020304" pitchFamily="18" charset="0"/>
              </a:rPr>
              <a:pPr algn="r" eaLnBrk="1" hangingPunct="1"/>
              <a:t>5</a:t>
            </a:fld>
            <a:endParaRPr lang="en-US" sz="1200">
              <a:solidFill>
                <a:srgbClr val="000000"/>
              </a:solidFill>
              <a:latin typeface="Times" panose="02020603050405020304" pitchFamily="18" charset="0"/>
            </a:endParaRPr>
          </a:p>
        </p:txBody>
      </p:sp>
      <p:sp>
        <p:nvSpPr>
          <p:cNvPr id="44036" name="Rectangle 2"/>
          <p:cNvSpPr>
            <a:spLocks noGrp="1" noRot="1" noChangeAspect="1" noChangeArrowheads="1" noTextEdit="1"/>
          </p:cNvSpPr>
          <p:nvPr>
            <p:ph type="sldImg"/>
          </p:nvPr>
        </p:nvSpPr>
        <p:spPr>
          <a:ln/>
        </p:spPr>
      </p:sp>
      <p:sp>
        <p:nvSpPr>
          <p:cNvPr id="44037" name="Rectangle 3"/>
          <p:cNvSpPr>
            <a:spLocks noGrp="1" noChangeArrowheads="1"/>
          </p:cNvSpPr>
          <p:nvPr>
            <p:ph type="body" idx="1"/>
          </p:nvPr>
        </p:nvSpPr>
        <p:spPr>
          <a:xfrm>
            <a:off x="930275" y="3332163"/>
            <a:ext cx="7435850" cy="3152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38" tIns="47469" rIns="94938" bIns="47469"/>
          <a:lstStyle/>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There are a wide range of Products available under the Informatica product suite that helps satisfy the data integration requirements within the enterprise and beyond</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err="1" smtClean="0">
                <a:solidFill>
                  <a:srgbClr val="0070C0"/>
                </a:solidFill>
                <a:latin typeface="Tahoma" panose="020B0604030504040204" pitchFamily="34" charset="0"/>
                <a:ea typeface="Tahoma" panose="020B0604030504040204" pitchFamily="34" charset="0"/>
                <a:cs typeface="Tahoma" panose="020B0604030504040204" pitchFamily="34" charset="0"/>
              </a:rPr>
              <a:t>Informatica's</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product is a portfolio focused on Data Integration: </a:t>
            </a:r>
          </a:p>
          <a:p>
            <a:pPr marL="514350" lvl="1"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Integration &amp; ETL</a:t>
            </a:r>
          </a:p>
          <a:p>
            <a:pPr marL="514350" lvl="1"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Information Lifecycle Management</a:t>
            </a:r>
          </a:p>
          <a:p>
            <a:pPr marL="514350" lvl="1"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Complex Event Processing</a:t>
            </a:r>
          </a:p>
          <a:p>
            <a:pPr marL="514350" lvl="1"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Masking</a:t>
            </a:r>
          </a:p>
          <a:p>
            <a:pPr marL="514350" lvl="1"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Quality</a:t>
            </a:r>
          </a:p>
          <a:p>
            <a:pPr marL="514350" lvl="1"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Replication</a:t>
            </a:r>
          </a:p>
          <a:p>
            <a:pPr marL="514350" lvl="1"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Virtualization</a:t>
            </a:r>
          </a:p>
          <a:p>
            <a:pPr marL="514350" lvl="1"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Master Data Management</a:t>
            </a:r>
          </a:p>
          <a:p>
            <a:pPr marL="514350" lvl="1"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Ultra Messaging</a:t>
            </a:r>
          </a:p>
          <a:p>
            <a:pPr marL="514350" lvl="1"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Currently at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version 9.6, </a:t>
            </a:r>
            <a:r>
              <a:rPr lang="en-IN" sz="1200" dirty="0" smtClean="0">
                <a:latin typeface="Tahoma" panose="020B0604030504040204" pitchFamily="34" charset="0"/>
                <a:ea typeface="Tahoma" panose="020B0604030504040204" pitchFamily="34" charset="0"/>
                <a:cs typeface="Tahoma" panose="020B0604030504040204" pitchFamily="34" charset="0"/>
              </a:rPr>
              <a:t>these components form a toolset for establishing and maintaining enterprise-wide data warehouses</a:t>
            </a:r>
          </a:p>
          <a:p>
            <a:pPr marL="228600" indent="-228600"/>
            <a:endParaRPr lang="en-GB" dirty="0" smtClean="0"/>
          </a:p>
        </p:txBody>
      </p:sp>
    </p:spTree>
    <p:extLst>
      <p:ext uri="{BB962C8B-B14F-4D97-AF65-F5344CB8AC3E}">
        <p14:creationId xmlns:p14="http://schemas.microsoft.com/office/powerpoint/2010/main" val="1797804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37</a:t>
            </a:fld>
            <a:endParaRPr lang="en-IN">
              <a:solidFill>
                <a:prstClr val="black"/>
              </a:solidFill>
            </a:endParaRPr>
          </a:p>
        </p:txBody>
      </p:sp>
    </p:spTree>
    <p:extLst>
      <p:ext uri="{BB962C8B-B14F-4D97-AF65-F5344CB8AC3E}">
        <p14:creationId xmlns:p14="http://schemas.microsoft.com/office/powerpoint/2010/main" val="1673001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38</a:t>
            </a:fld>
            <a:endParaRPr lang="en-IN">
              <a:solidFill>
                <a:prstClr val="black"/>
              </a:solidFill>
            </a:endParaRPr>
          </a:p>
        </p:txBody>
      </p:sp>
    </p:spTree>
    <p:extLst>
      <p:ext uri="{BB962C8B-B14F-4D97-AF65-F5344CB8AC3E}">
        <p14:creationId xmlns:p14="http://schemas.microsoft.com/office/powerpoint/2010/main" val="3986654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39</a:t>
            </a:fld>
            <a:endParaRPr lang="en-IN">
              <a:solidFill>
                <a:prstClr val="black"/>
              </a:solidFill>
            </a:endParaRPr>
          </a:p>
        </p:txBody>
      </p:sp>
    </p:spTree>
    <p:extLst>
      <p:ext uri="{BB962C8B-B14F-4D97-AF65-F5344CB8AC3E}">
        <p14:creationId xmlns:p14="http://schemas.microsoft.com/office/powerpoint/2010/main" val="3360821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40</a:t>
            </a:fld>
            <a:endParaRPr lang="en-IN">
              <a:solidFill>
                <a:prstClr val="black"/>
              </a:solidFill>
            </a:endParaRPr>
          </a:p>
        </p:txBody>
      </p:sp>
    </p:spTree>
    <p:extLst>
      <p:ext uri="{BB962C8B-B14F-4D97-AF65-F5344CB8AC3E}">
        <p14:creationId xmlns:p14="http://schemas.microsoft.com/office/powerpoint/2010/main" val="2983827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41</a:t>
            </a:fld>
            <a:endParaRPr lang="en-IN">
              <a:solidFill>
                <a:prstClr val="black"/>
              </a:solidFill>
            </a:endParaRPr>
          </a:p>
        </p:txBody>
      </p:sp>
    </p:spTree>
    <p:extLst>
      <p:ext uri="{BB962C8B-B14F-4D97-AF65-F5344CB8AC3E}">
        <p14:creationId xmlns:p14="http://schemas.microsoft.com/office/powerpoint/2010/main" val="2373228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42</a:t>
            </a:fld>
            <a:endParaRPr lang="en-IN"/>
          </a:p>
        </p:txBody>
      </p:sp>
    </p:spTree>
    <p:extLst>
      <p:ext uri="{BB962C8B-B14F-4D97-AF65-F5344CB8AC3E}">
        <p14:creationId xmlns:p14="http://schemas.microsoft.com/office/powerpoint/2010/main" val="1020296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Integration Service recovers tasks in the workflow based on the recovery strategy of the task. By default, the recovery strategy for Session and Command tasks is to fail the task and continue running the workflow. You can configure the recovery strategy for Session and Command tasks. The strategy for all other tasks is to restart the task.</a:t>
            </a:r>
          </a:p>
          <a:p>
            <a:r>
              <a:rPr lang="en-US" dirty="0" smtClean="0"/>
              <a:t>When you have high availability, PowerCenter recovers a workflow automatically if a service process that is running the workflow fails over to a different node. You can configure a running workflow to recover a task automatically when the task terminates. PowerCenter also recovers a session and workflow after a database connection interruption.</a:t>
            </a:r>
          </a:p>
          <a:p>
            <a:r>
              <a:rPr lang="en-US" sz="900" b="0" i="0" u="none" strike="noStrike" kern="1200" baseline="0" dirty="0" smtClean="0">
                <a:solidFill>
                  <a:schemeClr val="tx1"/>
                </a:solidFill>
                <a:latin typeface="+mn-lt"/>
                <a:ea typeface="+mn-ea"/>
                <a:cs typeface="+mn-cs"/>
              </a:rPr>
              <a:t>When the Integration Service runs in safe mode, it stores the state of operation for workflows configured for recovery. If the workflow fails the Integration Service fails over to a backup node, the Integration Service does not automatically recover the workflow. You can manually recover the workflow if you have the appropriate privileges on the Integration Service.</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43</a:t>
            </a:fld>
            <a:endParaRPr lang="en-IN"/>
          </a:p>
        </p:txBody>
      </p:sp>
    </p:spTree>
    <p:extLst>
      <p:ext uri="{BB962C8B-B14F-4D97-AF65-F5344CB8AC3E}">
        <p14:creationId xmlns:p14="http://schemas.microsoft.com/office/powerpoint/2010/main" val="3335662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Integration Service recovers tasks in the workflow based on the recovery strategy of the task. By default, the recovery strategy for Session and Command tasks is to fail the task and continue running the workflow. You can configure the recovery strategy for Session and Command tasks. The strategy for all other tasks is to restart the task.</a:t>
            </a:r>
          </a:p>
          <a:p>
            <a:r>
              <a:rPr lang="en-US" dirty="0" smtClean="0"/>
              <a:t>When you have high availability, PowerCenter recovers a workflow automatically if a service process that is running the workflow fails over to a different node. You can configure a running workflow to recover a task automatically when the task terminates. PowerCenter also recovers a session and workflow after a database connection interruption.</a:t>
            </a:r>
          </a:p>
          <a:p>
            <a:r>
              <a:rPr lang="en-US" sz="900" b="0" i="0" u="none" strike="noStrike" kern="1200" baseline="0" dirty="0" smtClean="0">
                <a:solidFill>
                  <a:schemeClr val="tx1"/>
                </a:solidFill>
                <a:latin typeface="+mn-lt"/>
                <a:ea typeface="+mn-ea"/>
                <a:cs typeface="+mn-cs"/>
              </a:rPr>
              <a:t>When the Integration Service runs in safe mode, it stores the state of operation for workflows configured for recovery. If the workflow fails the Integration Service fails over to a backup node, the Integration Service does not automatically recover the workflow. You can manually recover the workflow if you have the appropriate privileges on the Integration Service.</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44</a:t>
            </a:fld>
            <a:endParaRPr lang="en-IN"/>
          </a:p>
        </p:txBody>
      </p:sp>
    </p:spTree>
    <p:extLst>
      <p:ext uri="{BB962C8B-B14F-4D97-AF65-F5344CB8AC3E}">
        <p14:creationId xmlns:p14="http://schemas.microsoft.com/office/powerpoint/2010/main" val="3083555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45</a:t>
            </a:fld>
            <a:endParaRPr lang="en-IN"/>
          </a:p>
        </p:txBody>
      </p:sp>
    </p:spTree>
    <p:extLst>
      <p:ext uri="{BB962C8B-B14F-4D97-AF65-F5344CB8AC3E}">
        <p14:creationId xmlns:p14="http://schemas.microsoft.com/office/powerpoint/2010/main" val="1050491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46</a:t>
            </a:fld>
            <a:endParaRPr lang="en-IN"/>
          </a:p>
        </p:txBody>
      </p:sp>
    </p:spTree>
    <p:extLst>
      <p:ext uri="{BB962C8B-B14F-4D97-AF65-F5344CB8AC3E}">
        <p14:creationId xmlns:p14="http://schemas.microsoft.com/office/powerpoint/2010/main" val="105599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31863" eaLnBrk="0" hangingPunct="0">
              <a:defRPr sz="2200">
                <a:solidFill>
                  <a:schemeClr val="tx1"/>
                </a:solidFill>
                <a:latin typeface="Arial" panose="020B0604020202020204" pitchFamily="34" charset="0"/>
              </a:defRPr>
            </a:lvl1pPr>
            <a:lvl2pPr marL="742950" indent="-285750" algn="ctr" defTabSz="931863" eaLnBrk="0" hangingPunct="0">
              <a:defRPr sz="2200">
                <a:solidFill>
                  <a:schemeClr val="tx1"/>
                </a:solidFill>
                <a:latin typeface="Arial" panose="020B0604020202020204" pitchFamily="34" charset="0"/>
              </a:defRPr>
            </a:lvl2pPr>
            <a:lvl3pPr marL="1143000" indent="-228600" algn="ctr" defTabSz="931863" eaLnBrk="0" hangingPunct="0">
              <a:defRPr sz="2200">
                <a:solidFill>
                  <a:schemeClr val="tx1"/>
                </a:solidFill>
                <a:latin typeface="Arial" panose="020B0604020202020204" pitchFamily="34" charset="0"/>
              </a:defRPr>
            </a:lvl3pPr>
            <a:lvl4pPr marL="1600200" indent="-228600" algn="ctr" defTabSz="931863" eaLnBrk="0" hangingPunct="0">
              <a:defRPr sz="2200">
                <a:solidFill>
                  <a:schemeClr val="tx1"/>
                </a:solidFill>
                <a:latin typeface="Arial" panose="020B0604020202020204" pitchFamily="34" charset="0"/>
              </a:defRPr>
            </a:lvl4pPr>
            <a:lvl5pPr marL="2057400" indent="-228600" algn="ctr" defTabSz="931863" eaLnBrk="0" hangingPunct="0">
              <a:defRPr sz="2200">
                <a:solidFill>
                  <a:schemeClr val="tx1"/>
                </a:solidFill>
                <a:latin typeface="Arial" panose="020B0604020202020204" pitchFamily="34" charset="0"/>
              </a:defRPr>
            </a:lvl5pPr>
            <a:lvl6pPr marL="2514600" indent="-228600" algn="ctr" defTabSz="931863" eaLnBrk="0" fontAlgn="base" hangingPunct="0">
              <a:spcBef>
                <a:spcPct val="0"/>
              </a:spcBef>
              <a:spcAft>
                <a:spcPct val="0"/>
              </a:spcAft>
              <a:defRPr sz="2200">
                <a:solidFill>
                  <a:schemeClr val="tx1"/>
                </a:solidFill>
                <a:latin typeface="Arial" panose="020B0604020202020204" pitchFamily="34" charset="0"/>
              </a:defRPr>
            </a:lvl6pPr>
            <a:lvl7pPr marL="2971800" indent="-228600" algn="ctr" defTabSz="931863" eaLnBrk="0" fontAlgn="base" hangingPunct="0">
              <a:spcBef>
                <a:spcPct val="0"/>
              </a:spcBef>
              <a:spcAft>
                <a:spcPct val="0"/>
              </a:spcAft>
              <a:defRPr sz="2200">
                <a:solidFill>
                  <a:schemeClr val="tx1"/>
                </a:solidFill>
                <a:latin typeface="Arial" panose="020B0604020202020204" pitchFamily="34" charset="0"/>
              </a:defRPr>
            </a:lvl7pPr>
            <a:lvl8pPr marL="3429000" indent="-228600" algn="ctr" defTabSz="931863" eaLnBrk="0" fontAlgn="base" hangingPunct="0">
              <a:spcBef>
                <a:spcPct val="0"/>
              </a:spcBef>
              <a:spcAft>
                <a:spcPct val="0"/>
              </a:spcAft>
              <a:defRPr sz="2200">
                <a:solidFill>
                  <a:schemeClr val="tx1"/>
                </a:solidFill>
                <a:latin typeface="Arial" panose="020B0604020202020204" pitchFamily="34" charset="0"/>
              </a:defRPr>
            </a:lvl8pPr>
            <a:lvl9pPr marL="3886200" indent="-228600" algn="ctr" defTabSz="931863" eaLnBrk="0" fontAlgn="base" hangingPunct="0">
              <a:spcBef>
                <a:spcPct val="0"/>
              </a:spcBef>
              <a:spcAft>
                <a:spcPct val="0"/>
              </a:spcAft>
              <a:defRPr sz="2200">
                <a:solidFill>
                  <a:schemeClr val="tx1"/>
                </a:solidFill>
                <a:latin typeface="Arial" panose="020B0604020202020204" pitchFamily="34" charset="0"/>
              </a:defRPr>
            </a:lvl9pPr>
          </a:lstStyle>
          <a:p>
            <a:pPr algn="r" eaLnBrk="1" hangingPunct="1"/>
            <a:fld id="{602FE496-D2F7-4CDF-BF29-334669D7643C}" type="slidenum">
              <a:rPr lang="en-US" sz="1200">
                <a:latin typeface="Times" panose="02020603050405020304" pitchFamily="18" charset="0"/>
              </a:rPr>
              <a:pPr algn="r" eaLnBrk="1" hangingPunct="1"/>
              <a:t>6</a:t>
            </a:fld>
            <a:endParaRPr lang="en-US" sz="1200">
              <a:latin typeface="Times"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p>
        </p:txBody>
      </p:sp>
    </p:spTree>
    <p:extLst>
      <p:ext uri="{BB962C8B-B14F-4D97-AF65-F5344CB8AC3E}">
        <p14:creationId xmlns:p14="http://schemas.microsoft.com/office/powerpoint/2010/main" val="2902128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19949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D2348F9-B6F0-4103-AE46-6C6AB2F7EBB7}" type="slidenum">
              <a:rPr lang="en-US"/>
              <a:pPr/>
              <a:t>7</a:t>
            </a:fld>
            <a:endParaRPr lang="en-US"/>
          </a:p>
        </p:txBody>
      </p:sp>
      <p:sp>
        <p:nvSpPr>
          <p:cNvPr id="71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D4A82D13-09DC-4721-A240-89708B004E65}" type="slidenum">
              <a:rPr lang="en-US" sz="1200"/>
              <a:pPr algn="r"/>
              <a:t>7</a:t>
            </a:fld>
            <a:endParaRPr lang="en-US" sz="120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xfrm>
            <a:off x="914400" y="4344988"/>
            <a:ext cx="5029200" cy="4113212"/>
          </a:xfrm>
        </p:spPr>
        <p:txBody>
          <a:bodyPr/>
          <a:lstStyle/>
          <a:p>
            <a:endParaRPr lang="en-US"/>
          </a:p>
        </p:txBody>
      </p:sp>
    </p:spTree>
    <p:extLst>
      <p:ext uri="{BB962C8B-B14F-4D97-AF65-F5344CB8AC3E}">
        <p14:creationId xmlns:p14="http://schemas.microsoft.com/office/powerpoint/2010/main" val="4120457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8</a:t>
            </a:fld>
            <a:endParaRPr lang="en-IN"/>
          </a:p>
        </p:txBody>
      </p:sp>
    </p:spTree>
    <p:extLst>
      <p:ext uri="{BB962C8B-B14F-4D97-AF65-F5344CB8AC3E}">
        <p14:creationId xmlns:p14="http://schemas.microsoft.com/office/powerpoint/2010/main" val="133325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sz="900" dirty="0" smtClean="0"/>
              <a:t>The figure above shows the overall architecture of PowerCenter 9.x.</a:t>
            </a:r>
          </a:p>
          <a:p>
            <a:pPr>
              <a:lnSpc>
                <a:spcPct val="80000"/>
              </a:lnSpc>
            </a:pPr>
            <a:r>
              <a:rPr lang="en-US" sz="900" dirty="0" smtClean="0"/>
              <a:t>As can be clearly seen in the figure above, the Domain is the centralized administration unit which consists of nodes to  host the Integration and Repository services.</a:t>
            </a:r>
          </a:p>
          <a:p>
            <a:pPr>
              <a:lnSpc>
                <a:spcPct val="80000"/>
              </a:lnSpc>
            </a:pPr>
            <a:endParaRPr lang="en-US" sz="900" dirty="0" smtClean="0"/>
          </a:p>
          <a:p>
            <a:pPr>
              <a:lnSpc>
                <a:spcPct val="80000"/>
              </a:lnSpc>
            </a:pPr>
            <a:r>
              <a:rPr lang="en-US" sz="900" dirty="0" smtClean="0"/>
              <a:t>The PowerCenter client connects to the Domain -&gt; Node -&gt; Repository or Integration service through TCP/IP, while the Repository service interacts with the repository through native ODBC drivers to fetch the metadata information.</a:t>
            </a:r>
          </a:p>
          <a:p>
            <a:pPr>
              <a:lnSpc>
                <a:spcPct val="80000"/>
              </a:lnSpc>
            </a:pPr>
            <a:r>
              <a:rPr lang="en-US" sz="900" dirty="0" smtClean="0"/>
              <a:t>The data sources and targets are connected to the PowerCenter Client components and the Integration service through ODBC connections.</a:t>
            </a:r>
          </a:p>
          <a:p>
            <a:pPr>
              <a:lnSpc>
                <a:spcPct val="80000"/>
              </a:lnSpc>
            </a:pPr>
            <a:endParaRPr lang="en-US" sz="900" dirty="0" smtClean="0"/>
          </a:p>
          <a:p>
            <a:pPr>
              <a:lnSpc>
                <a:spcPct val="80000"/>
              </a:lnSpc>
            </a:pPr>
            <a:r>
              <a:rPr lang="en-US" sz="900" dirty="0" smtClean="0"/>
              <a:t>The Administration Console in PC 9.x is a web based application which connects to the domains and other services through HTTP for all admin activities.</a:t>
            </a:r>
          </a:p>
          <a:p>
            <a:pPr>
              <a:lnSpc>
                <a:spcPct val="80000"/>
              </a:lnSpc>
            </a:pPr>
            <a:endParaRPr lang="en-US" sz="900" dirty="0" smtClean="0"/>
          </a:p>
          <a:p>
            <a:pPr>
              <a:lnSpc>
                <a:spcPct val="80000"/>
              </a:lnSpc>
            </a:pPr>
            <a:r>
              <a:rPr lang="en-US" sz="500" dirty="0" smtClean="0"/>
              <a:t>A </a:t>
            </a:r>
            <a:r>
              <a:rPr lang="en-US" sz="500" b="1" dirty="0" smtClean="0"/>
              <a:t>PowerCenter domain</a:t>
            </a:r>
            <a:r>
              <a:rPr lang="en-US" sz="500" dirty="0" smtClean="0"/>
              <a:t> can be described as</a:t>
            </a:r>
            <a:r>
              <a:rPr lang="en-US" sz="1000" dirty="0" smtClean="0"/>
              <a:t> the fundamental administrative unit in PowerCenter. A domain is a logical collection or set of nodes and services.</a:t>
            </a:r>
          </a:p>
          <a:p>
            <a:pPr>
              <a:lnSpc>
                <a:spcPct val="80000"/>
              </a:lnSpc>
            </a:pPr>
            <a:endParaRPr lang="en-US" sz="500" dirty="0" smtClean="0"/>
          </a:p>
          <a:p>
            <a:pPr>
              <a:lnSpc>
                <a:spcPct val="80000"/>
              </a:lnSpc>
            </a:pPr>
            <a:r>
              <a:rPr lang="en-US" sz="500" dirty="0" smtClean="0"/>
              <a:t>A</a:t>
            </a:r>
            <a:r>
              <a:rPr lang="en-US" sz="500" b="1" dirty="0" smtClean="0"/>
              <a:t> node</a:t>
            </a:r>
            <a:r>
              <a:rPr lang="en-US" sz="500" dirty="0" smtClean="0"/>
              <a:t> on the other hand, </a:t>
            </a:r>
            <a:r>
              <a:rPr lang="en-US" sz="1000" dirty="0" smtClean="0"/>
              <a:t>is a logical representation of a physical machine. It has physical attributes such as hostname and port number. Each node runs a service Manager which is responsible for the application and core services. A node can be a gateway node or a worker node, but it can belong to only one domain.</a:t>
            </a:r>
          </a:p>
          <a:p>
            <a:pPr marL="742950" lvl="1" indent="-285750">
              <a:lnSpc>
                <a:spcPct val="80000"/>
              </a:lnSpc>
            </a:pPr>
            <a:endParaRPr lang="en-US" sz="1000" dirty="0" smtClean="0"/>
          </a:p>
          <a:p>
            <a:pPr>
              <a:lnSpc>
                <a:spcPct val="80000"/>
              </a:lnSpc>
            </a:pPr>
            <a:r>
              <a:rPr lang="en-US" sz="500" dirty="0" smtClean="0"/>
              <a:t>For all the metadata transactions, the PowerCenter client applications first connect to the Repository services using TCP/IP which interacts with the Repository database through native drivers. While executing a workflow (or job) through the PowerCenter Workflow Manager or PowerCenter Workflow Monitor, the client application first connects to the Integration service. </a:t>
            </a:r>
          </a:p>
          <a:p>
            <a:pPr>
              <a:lnSpc>
                <a:spcPct val="80000"/>
              </a:lnSpc>
            </a:pPr>
            <a:endParaRPr lang="en-US" sz="500" dirty="0" smtClean="0"/>
          </a:p>
          <a:p>
            <a:pPr>
              <a:lnSpc>
                <a:spcPct val="80000"/>
              </a:lnSpc>
            </a:pPr>
            <a:r>
              <a:rPr lang="en-US" sz="500" dirty="0" smtClean="0"/>
              <a:t>Once connected, the Integration service retrieves mapping, workflow, and session metadata from the Repository through Repository service. It extracts data from the sources and stores the data in memory while it applies the transformation rules configured within the mapping. The Integration service then loads the transformed data into one or more targets.</a:t>
            </a:r>
          </a:p>
          <a:p>
            <a:pPr>
              <a:lnSpc>
                <a:spcPct val="80000"/>
              </a:lnSpc>
            </a:pPr>
            <a:endParaRPr lang="en-US" sz="500" dirty="0" smtClean="0"/>
          </a:p>
          <a:p>
            <a:pPr>
              <a:lnSpc>
                <a:spcPct val="80000"/>
              </a:lnSpc>
            </a:pPr>
            <a:r>
              <a:rPr lang="en-US" sz="500" dirty="0" smtClean="0"/>
              <a:t>The browser-based PowerCenter 9.x Administration Console is used to perform all administrative Task and it connects to the Repository service through HTTP.</a:t>
            </a:r>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9</a:t>
            </a:fld>
            <a:endParaRPr lang="en-IN">
              <a:solidFill>
                <a:prstClr val="black"/>
              </a:solidFill>
            </a:endParaRPr>
          </a:p>
        </p:txBody>
      </p:sp>
    </p:spTree>
    <p:extLst>
      <p:ext uri="{BB962C8B-B14F-4D97-AF65-F5344CB8AC3E}">
        <p14:creationId xmlns:p14="http://schemas.microsoft.com/office/powerpoint/2010/main" val="1891139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11</a:t>
            </a:fld>
            <a:endParaRPr lang="en-IN">
              <a:solidFill>
                <a:prstClr val="black"/>
              </a:solidFill>
            </a:endParaRPr>
          </a:p>
        </p:txBody>
      </p:sp>
    </p:spTree>
    <p:extLst>
      <p:ext uri="{BB962C8B-B14F-4D97-AF65-F5344CB8AC3E}">
        <p14:creationId xmlns:p14="http://schemas.microsoft.com/office/powerpoint/2010/main" val="1642804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13</a:t>
            </a:fld>
            <a:endParaRPr lang="en-IN">
              <a:solidFill>
                <a:prstClr val="black"/>
              </a:solidFill>
            </a:endParaRPr>
          </a:p>
        </p:txBody>
      </p:sp>
    </p:spTree>
    <p:extLst>
      <p:ext uri="{BB962C8B-B14F-4D97-AF65-F5344CB8AC3E}">
        <p14:creationId xmlns:p14="http://schemas.microsoft.com/office/powerpoint/2010/main" val="1488913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jpeg"/></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jpeg"/></Relationships>
</file>

<file path=ppt/slideLayouts/_rels/slideLayout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5"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pic>
        <p:nvPicPr>
          <p:cNvPr id="7"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8739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7762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19145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19997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60879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92138" y="1059657"/>
            <a:ext cx="4070350" cy="307062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14888" y="1059657"/>
            <a:ext cx="4070350" cy="307062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72759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89274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p>
        </p:txBody>
      </p:sp>
    </p:spTree>
    <p:extLst>
      <p:ext uri="{BB962C8B-B14F-4D97-AF65-F5344CB8AC3E}">
        <p14:creationId xmlns:p14="http://schemas.microsoft.com/office/powerpoint/2010/main" val="3762202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1686453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904CAB52-E481-488E-9A9E-B670DA2A8E54}" type="datetimeFigureOut">
              <a:rPr lang="en-IN" smtClean="0">
                <a:solidFill>
                  <a:srgbClr val="262626">
                    <a:tint val="75000"/>
                  </a:srgbClr>
                </a:solidFill>
              </a:rPr>
              <a:pPr/>
              <a:t>03-08-2015</a:t>
            </a:fld>
            <a:endParaRPr lang="en-IN">
              <a:solidFill>
                <a:srgbClr val="262626">
                  <a:tint val="75000"/>
                </a:srgbClr>
              </a:solidFill>
            </a:endParaRPr>
          </a:p>
        </p:txBody>
      </p:sp>
      <p:pic>
        <p:nvPicPr>
          <p:cNvPr id="6"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7649192" y="4764109"/>
            <a:ext cx="1315296" cy="276999"/>
          </a:xfrm>
          <a:prstGeom prst="rect">
            <a:avLst/>
          </a:prstGeom>
          <a:noFill/>
        </p:spPr>
        <p:txBody>
          <a:bodyPr wrap="none" rtlCol="0">
            <a:spAutoFit/>
          </a:bodyPr>
          <a:lstStyle/>
          <a:p>
            <a:pPr defTabSz="914400"/>
            <a:r>
              <a:rPr lang="en-US" sz="1200" dirty="0" smtClean="0">
                <a:solidFill>
                  <a:prstClr val="white"/>
                </a:solidFill>
                <a:latin typeface="Tahoma" pitchFamily="34" charset="0"/>
                <a:ea typeface="Tahoma" pitchFamily="34" charset="0"/>
                <a:cs typeface="Tahoma" pitchFamily="34" charset="0"/>
              </a:rPr>
              <a:t>www.edureka.co</a:t>
            </a:r>
          </a:p>
        </p:txBody>
      </p:sp>
      <p:sp>
        <p:nvSpPr>
          <p:cNvPr id="9"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9265" y="166280"/>
            <a:ext cx="2405469" cy="2405469"/>
          </a:xfrm>
          <a:prstGeom prst="rect">
            <a:avLst/>
          </a:prstGeom>
        </p:spPr>
      </p:pic>
    </p:spTree>
    <p:extLst>
      <p:ext uri="{BB962C8B-B14F-4D97-AF65-F5344CB8AC3E}">
        <p14:creationId xmlns:p14="http://schemas.microsoft.com/office/powerpoint/2010/main" val="233527994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userDrawn="1"/>
        </p:nvSpPr>
        <p:spPr>
          <a:xfrm>
            <a:off x="7649192" y="4764109"/>
            <a:ext cx="1315296" cy="276999"/>
          </a:xfrm>
          <a:prstGeom prst="rect">
            <a:avLst/>
          </a:prstGeom>
          <a:noFill/>
        </p:spPr>
        <p:txBody>
          <a:bodyPr wrap="none" rtlCol="0">
            <a:spAutoFit/>
          </a:bodyPr>
          <a:lstStyle/>
          <a:p>
            <a:pPr defTabSz="914400"/>
            <a:r>
              <a:rPr lang="en-US" sz="1200" dirty="0" smtClean="0">
                <a:solidFill>
                  <a:srgbClr val="0070C0"/>
                </a:solidFill>
                <a:latin typeface="Tahoma" pitchFamily="34" charset="0"/>
                <a:ea typeface="Tahoma" pitchFamily="34" charset="0"/>
                <a:cs typeface="Tahoma" pitchFamily="34" charset="0"/>
              </a:rPr>
              <a:t>www.edureka.co</a:t>
            </a:r>
          </a:p>
        </p:txBody>
      </p:sp>
    </p:spTree>
    <p:extLst>
      <p:ext uri="{BB962C8B-B14F-4D97-AF65-F5344CB8AC3E}">
        <p14:creationId xmlns:p14="http://schemas.microsoft.com/office/powerpoint/2010/main" val="2136276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a:t>
            </a:r>
            <a:r>
              <a:rPr lang="en-US" sz="1200" baseline="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solidFill>
                  <a:srgbClr val="0070C0"/>
                </a:solidFill>
                <a:latin typeface="Tahoma" panose="020B0604030504040204" pitchFamily="34" charset="0"/>
                <a:ea typeface="Tahoma" panose="020B0604030504040204" pitchFamily="34" charset="0"/>
                <a:cs typeface="Tahoma" panose="020B0604030504040204" pitchFamily="34" charset="0"/>
              </a:rPr>
              <a:t>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b="1" dirty="0">
                <a:latin typeface="Tahoma" panose="020B0604030504040204" pitchFamily="34" charset="0"/>
                <a:ea typeface="Tahoma" panose="020B0604030504040204" pitchFamily="34" charset="0"/>
                <a:cs typeface="Tahoma" panose="020B0604030504040204" pitchFamily="34" charset="0"/>
              </a:rPr>
              <a:t>Introduction to Pentaho BI Suite</a:t>
            </a:r>
            <a:r>
              <a:rPr lang="en-IN" sz="1200" dirty="0" smtClean="0">
                <a:latin typeface="Tahoma" panose="020B0604030504040204" pitchFamily="34" charset="0"/>
                <a:ea typeface="Tahoma" panose="020B0604030504040204" pitchFamily="34" charset="0"/>
                <a:cs typeface="Tahoma" panose="020B0604030504040204" pitchFamily="34" charset="0"/>
              </a:rPr>
              <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Report Designer - Basic</a:t>
            </a:r>
            <a:br>
              <a:rPr lang="en-IN" sz="1200" dirty="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3</a:t>
            </a: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Report </a:t>
            </a:r>
            <a:r>
              <a:rPr lang="en-IN" sz="1200" dirty="0" smtClean="0">
                <a:latin typeface="Tahoma" panose="020B0604030504040204" pitchFamily="34" charset="0"/>
                <a:ea typeface="Tahoma" panose="020B0604030504040204" pitchFamily="34" charset="0"/>
                <a:cs typeface="Tahoma" panose="020B0604030504040204" pitchFamily="34" charset="0"/>
              </a:rPr>
              <a:t>Designer - Advanced</a:t>
            </a:r>
            <a:r>
              <a:rPr lang="en-IN" sz="1200" dirty="0">
                <a:latin typeface="Tahoma" panose="020B0604030504040204" pitchFamily="34" charset="0"/>
                <a:ea typeface="Tahoma" panose="020B0604030504040204" pitchFamily="34" charset="0"/>
                <a:cs typeface="Tahoma" panose="020B0604030504040204" pitchFamily="34" charset="0"/>
              </a:rPr>
              <a:t/>
            </a:r>
            <a:br>
              <a:rPr lang="en-IN" sz="1200" dirty="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a:t>
            </a:r>
            <a:r>
              <a:rPr lang="en-IN" sz="1200" dirty="0" smtClean="0">
                <a:latin typeface="Tahoma" panose="020B0604030504040204" pitchFamily="34" charset="0"/>
                <a:ea typeface="Tahoma" panose="020B0604030504040204" pitchFamily="34" charset="0"/>
                <a:cs typeface="Tahoma" panose="020B0604030504040204" pitchFamily="34" charset="0"/>
              </a:rPr>
              <a:t>- Introduction</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 Transformation</a:t>
            </a:r>
            <a:br>
              <a:rPr lang="en-IN" sz="1200" dirty="0">
                <a:latin typeface="Tahoma" panose="020B0604030504040204" pitchFamily="34" charset="0"/>
                <a:ea typeface="Tahoma" panose="020B0604030504040204" pitchFamily="34" charset="0"/>
                <a:cs typeface="Tahoma" panose="020B0604030504040204" pitchFamily="34" charset="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 Job and More</a:t>
            </a:r>
          </a:p>
          <a:p>
            <a:pPr lvl="1">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BA Server and User </a:t>
            </a:r>
            <a:r>
              <a:rPr lang="en-IN" sz="1200" dirty="0" smtClean="0">
                <a:latin typeface="Tahoma" panose="020B0604030504040204" pitchFamily="34" charset="0"/>
                <a:ea typeface="Tahoma" panose="020B0604030504040204" pitchFamily="34" charset="0"/>
                <a:cs typeface="Tahoma" panose="020B0604030504040204" pitchFamily="34" charset="0"/>
              </a:rPr>
              <a:t>Console</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9.x</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Project</a:t>
            </a:r>
            <a:endParaRPr lang="en-IN" sz="1200" dirty="0">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9739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7725051" y="4795838"/>
            <a:ext cx="894797" cy="276999"/>
          </a:xfrm>
          <a:prstGeom prst="rect">
            <a:avLst/>
          </a:prstGeom>
          <a:noFill/>
        </p:spPr>
        <p:txBody>
          <a:bodyPr wrap="none" rtlCol="0">
            <a:spAutoFit/>
          </a:bodyPr>
          <a:lstStyle/>
          <a:p>
            <a:pPr defTabSz="914400"/>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 </a:t>
            </a:r>
            <a:r>
              <a:rPr lang="en-US" sz="1200" dirty="0" err="1" smtClean="0">
                <a:solidFill>
                  <a:srgbClr val="0070C0"/>
                </a:solidFill>
                <a:latin typeface="Tahoma" panose="020B0604030504040204" pitchFamily="34" charset="0"/>
                <a:ea typeface="Tahoma" panose="020B0604030504040204" pitchFamily="34" charset="0"/>
                <a:cs typeface="Tahoma" panose="020B0604030504040204" pitchFamily="34" charset="0"/>
              </a:rPr>
              <a:t>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2"/>
          <p:cNvSpPr>
            <a:spLocks noGrp="1"/>
          </p:cNvSpPr>
          <p:nvPr/>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b="1" dirty="0">
                <a:solidFill>
                  <a:srgbClr val="262626"/>
                </a:solidFill>
                <a:latin typeface="Tahoma" panose="020B0604030504040204" pitchFamily="34" charset="0"/>
                <a:ea typeface="Tahoma" panose="020B0604030504040204" pitchFamily="34" charset="0"/>
                <a:cs typeface="Tahoma" panose="020B0604030504040204" pitchFamily="34" charset="0"/>
              </a:rPr>
              <a:t>Introduction to Pentaho BI Suite</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Report Designer - Basic</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3</a:t>
            </a: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Report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Designer - Advanced</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Data Integration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Introduction</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Data Integration - Transformation</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Data Integration - Job and More</a:t>
            </a: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p:txBody>
      </p:sp>
      <p:sp>
        <p:nvSpPr>
          <p:cNvPr id="10" name="Content Placeholder 2"/>
          <p:cNvSpPr>
            <a:spLocks noGrp="1"/>
          </p:cNvSpPr>
          <p:nvPr/>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BA Server and User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Console</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8</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Project</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34769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Rectangle 8"/>
          <p:cNvSpPr/>
          <p:nvPr/>
        </p:nvSpPr>
        <p:spPr>
          <a:xfrm>
            <a:off x="4122036" y="2574648"/>
            <a:ext cx="932285" cy="584775"/>
          </a:xfrm>
          <a:prstGeom prst="rect">
            <a:avLst/>
          </a:prstGeom>
        </p:spPr>
        <p:txBody>
          <a:bodyPr wrap="square">
            <a:spAutoFit/>
          </a:bodyPr>
          <a:lstStyle/>
          <a:p>
            <a:pPr algn="ctr" defTabSz="914400"/>
            <a:r>
              <a:rPr lang="en-IN" sz="3200" b="1" dirty="0" smtClean="0">
                <a:solidFill>
                  <a:srgbClr val="0070C0"/>
                </a:solidFill>
                <a:ea typeface="Tahoma" pitchFamily="34" charset="0"/>
                <a:cs typeface="Tahoma" pitchFamily="34" charset="0"/>
              </a:rPr>
              <a:t>LAB</a:t>
            </a:r>
          </a:p>
        </p:txBody>
      </p:sp>
    </p:spTree>
    <p:extLst>
      <p:ext uri="{BB962C8B-B14F-4D97-AF65-F5344CB8AC3E}">
        <p14:creationId xmlns:p14="http://schemas.microsoft.com/office/powerpoint/2010/main" val="1480087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nnie's Q n A Templa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4"/>
          <p:cNvGrpSpPr>
            <a:grpSpLocks/>
          </p:cNvGrpSpPr>
          <p:nvPr/>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endParaRPr>
            </a:p>
          </p:txBody>
        </p:sp>
      </p:grpSp>
      <p:sp>
        <p:nvSpPr>
          <p:cNvPr id="15" name="TextBox 14"/>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336147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nnie's intro only in modul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4"/>
          <p:cNvGrpSpPr>
            <a:grpSpLocks/>
          </p:cNvGrpSpPr>
          <p:nvPr/>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endParaRPr>
            </a:p>
          </p:txBody>
        </p:sp>
      </p:grpSp>
      <p:sp>
        <p:nvSpPr>
          <p:cNvPr id="15" name="TextBox 14"/>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2" name="TextBox 11"/>
          <p:cNvSpPr txBox="1"/>
          <p:nvPr/>
        </p:nvSpPr>
        <p:spPr>
          <a:xfrm>
            <a:off x="3434408" y="1064248"/>
            <a:ext cx="2091224" cy="1200329"/>
          </a:xfrm>
          <a:prstGeom prst="rect">
            <a:avLst/>
          </a:prstGeom>
          <a:noFill/>
        </p:spPr>
        <p:txBody>
          <a:bodyPr wrap="square" rtlCol="0">
            <a:spAutoFit/>
          </a:bodyPr>
          <a:lstStyle/>
          <a:p>
            <a:pPr algn="ctr" defTabSz="914400"/>
            <a:r>
              <a:rPr lang="en-IN" sz="1200" dirty="0">
                <a:solidFill>
                  <a:srgbClr val="262626"/>
                </a:solidFill>
                <a:latin typeface="Tahoma" pitchFamily="34" charset="0"/>
                <a:ea typeface="Tahoma" pitchFamily="34" charset="0"/>
                <a:cs typeface="Tahoma" pitchFamily="34" charset="0"/>
              </a:rPr>
              <a:t>Hello There!!</a:t>
            </a:r>
          </a:p>
          <a:p>
            <a:pPr algn="ctr" defTabSz="914400"/>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defTabSz="914400"/>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14" name="Oval Callout 13"/>
          <p:cNvSpPr/>
          <p:nvPr/>
        </p:nvSpPr>
        <p:spPr>
          <a:xfrm>
            <a:off x="3329313" y="986319"/>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800">
              <a:solidFill>
                <a:prstClr val="white"/>
              </a:solidFill>
            </a:endParaRPr>
          </a:p>
        </p:txBody>
      </p:sp>
    </p:spTree>
    <p:extLst>
      <p:ext uri="{BB962C8B-B14F-4D97-AF65-F5344CB8AC3E}">
        <p14:creationId xmlns:p14="http://schemas.microsoft.com/office/powerpoint/2010/main" val="233310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Question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AAD4F3C-85B8-4E4A-9D57-29FC33F57717}" type="slidenum">
              <a:rPr lang="en-IN" smtClean="0">
                <a:solidFill>
                  <a:srgbClr val="262626">
                    <a:lumMod val="85000"/>
                    <a:lumOff val="15000"/>
                  </a:srgbClr>
                </a:solidFill>
              </a:rPr>
              <a:pPr/>
              <a:t>‹#›</a:t>
            </a:fld>
            <a:endParaRPr lang="en-IN">
              <a:solidFill>
                <a:srgbClr val="262626">
                  <a:lumMod val="85000"/>
                  <a:lumOff val="15000"/>
                </a:srgbClr>
              </a:solidFill>
            </a:endParaRPr>
          </a:p>
        </p:txBody>
      </p:sp>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a:solidFill>
                <a:prstClr val="white"/>
              </a:solidFill>
            </a:endParaRPr>
          </a:p>
        </p:txBody>
      </p:sp>
      <p:pic>
        <p:nvPicPr>
          <p:cNvPr id="11"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sp>
        <p:nvSpPr>
          <p:cNvPr id="9" name="TextBox 10"/>
          <p:cNvSpPr txBox="1"/>
          <p:nvPr/>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055432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AAD4F3C-85B8-4E4A-9D57-29FC33F57717}" type="slidenum">
              <a:rPr lang="en-IN" smtClean="0">
                <a:solidFill>
                  <a:srgbClr val="262626">
                    <a:lumMod val="85000"/>
                    <a:lumOff val="15000"/>
                  </a:srgbClr>
                </a:solidFill>
              </a:rPr>
              <a:pPr/>
              <a:t>‹#›</a:t>
            </a:fld>
            <a:endParaRPr lang="en-IN">
              <a:solidFill>
                <a:srgbClr val="262626">
                  <a:lumMod val="85000"/>
                  <a:lumOff val="15000"/>
                </a:srgbClr>
              </a:solidFill>
            </a:endParaRPr>
          </a:p>
        </p:txBody>
      </p:sp>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1"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37594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AAD4F3C-85B8-4E4A-9D57-29FC33F57717}" type="slidenum">
              <a:rPr lang="en-IN" smtClean="0">
                <a:solidFill>
                  <a:srgbClr val="262626">
                    <a:lumMod val="85000"/>
                    <a:lumOff val="15000"/>
                  </a:srgbClr>
                </a:solidFill>
              </a:rPr>
              <a:pPr/>
              <a:t>‹#›</a:t>
            </a:fld>
            <a:endParaRPr lang="en-IN">
              <a:solidFill>
                <a:srgbClr val="262626">
                  <a:lumMod val="85000"/>
                  <a:lumOff val="15000"/>
                </a:srgbClr>
              </a:solidFill>
            </a:endParaRPr>
          </a:p>
        </p:txBody>
      </p:sp>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1"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Tree>
    <p:extLst>
      <p:ext uri="{BB962C8B-B14F-4D97-AF65-F5344CB8AC3E}">
        <p14:creationId xmlns:p14="http://schemas.microsoft.com/office/powerpoint/2010/main" val="3916661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AAD4F3C-85B8-4E4A-9D57-29FC33F57717}" type="slidenum">
              <a:rPr lang="en-IN" smtClean="0">
                <a:solidFill>
                  <a:srgbClr val="262626">
                    <a:lumMod val="85000"/>
                    <a:lumOff val="15000"/>
                  </a:srgbClr>
                </a:solidFill>
              </a:rPr>
              <a:pPr/>
              <a:t>‹#›</a:t>
            </a:fld>
            <a:endParaRPr lang="en-IN">
              <a:solidFill>
                <a:srgbClr val="262626">
                  <a:lumMod val="85000"/>
                  <a:lumOff val="15000"/>
                </a:srgbClr>
              </a:solidFill>
            </a:endParaRPr>
          </a:p>
        </p:txBody>
      </p:sp>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1"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6"/>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72095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AAD4F3C-85B8-4E4A-9D57-29FC33F57717}" type="slidenum">
              <a:rPr lang="en-IN" smtClean="0">
                <a:solidFill>
                  <a:srgbClr val="262626">
                    <a:lumMod val="85000"/>
                    <a:lumOff val="15000"/>
                  </a:srgbClr>
                </a:solidFill>
              </a:rPr>
              <a:pPr/>
              <a:t>‹#›</a:t>
            </a:fld>
            <a:endParaRPr lang="en-IN">
              <a:solidFill>
                <a:srgbClr val="262626">
                  <a:lumMod val="85000"/>
                  <a:lumOff val="15000"/>
                </a:srgbClr>
              </a:solidFill>
            </a:endParaRPr>
          </a:p>
        </p:txBody>
      </p:sp>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1"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98099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AAD4F3C-85B8-4E4A-9D57-29FC33F57717}" type="slidenum">
              <a:rPr lang="en-IN" smtClean="0">
                <a:solidFill>
                  <a:srgbClr val="262626">
                    <a:lumMod val="85000"/>
                    <a:lumOff val="15000"/>
                  </a:srgbClr>
                </a:solidFill>
              </a:rPr>
              <a:pPr/>
              <a:t>‹#›</a:t>
            </a:fld>
            <a:endParaRPr lang="en-IN">
              <a:solidFill>
                <a:srgbClr val="262626">
                  <a:lumMod val="85000"/>
                  <a:lumOff val="15000"/>
                </a:srgbClr>
              </a:solidFill>
            </a:endParaRPr>
          </a:p>
        </p:txBody>
      </p:sp>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1"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cstate="print">
            <a:lum bright="70000" contrast="-70000"/>
          </a:blip>
          <a:stretch>
            <a:fillRect/>
          </a:stretch>
        </p:blipFill>
        <p:spPr>
          <a:xfrm>
            <a:off x="2600528" y="923497"/>
            <a:ext cx="3743325" cy="3668757"/>
          </a:xfrm>
          <a:prstGeom prst="rect">
            <a:avLst/>
          </a:prstGeom>
        </p:spPr>
      </p:pic>
      <p:sp>
        <p:nvSpPr>
          <p:cNvPr id="7" name="TextBox 6"/>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7190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a:r>
              <a:rPr lang="en-IN" sz="3200" b="1" dirty="0" smtClean="0">
                <a:solidFill>
                  <a:srgbClr val="0070C0"/>
                </a:solidFill>
                <a:latin typeface="+mj-lt"/>
                <a:ea typeface="Tahoma" pitchFamily="34" charset="0"/>
                <a:cs typeface="Tahoma" pitchFamily="34" charset="0"/>
              </a:rPr>
              <a:t>LAB</a:t>
            </a:r>
          </a:p>
        </p:txBody>
      </p:sp>
    </p:spTree>
    <p:extLst>
      <p:ext uri="{BB962C8B-B14F-4D97-AF65-F5344CB8AC3E}">
        <p14:creationId xmlns:p14="http://schemas.microsoft.com/office/powerpoint/2010/main" val="2345981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Surve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533400" y="819150"/>
            <a:ext cx="8305800" cy="954107"/>
          </a:xfrm>
          <a:prstGeom prst="rect">
            <a:avLst/>
          </a:prstGeom>
        </p:spPr>
        <p:txBody>
          <a:bodyPr wrap="square">
            <a:spAutoFit/>
          </a:bodyPr>
          <a:lstStyle/>
          <a:p>
            <a:pPr defTabSz="914400"/>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sp>
        <p:nvSpPr>
          <p:cNvPr id="9" name="TextBox 8"/>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603824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pic>
        <p:nvPicPr>
          <p:cNvPr id="10" name="Picture 9"/>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1"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200900" y="101586"/>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338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pyrigh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pic>
        <p:nvPicPr>
          <p:cNvPr id="10" name="Picture 2" descr="copyright stamp - stock photo"/>
          <p:cNvPicPr>
            <a:picLocks noChangeAspect="1" noChangeArrowheads="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729258"/>
            <a:ext cx="4226401" cy="441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p:nvSpPr>
        <p:spPr>
          <a:xfrm>
            <a:off x="533400" y="819150"/>
            <a:ext cx="8305800" cy="954107"/>
          </a:xfrm>
          <a:prstGeom prst="rect">
            <a:avLst/>
          </a:prstGeom>
        </p:spPr>
        <p:txBody>
          <a:bodyPr wrap="square">
            <a:spAutoFit/>
          </a:bodyPr>
          <a:lstStyle/>
          <a:p>
            <a:pPr defTabSz="9144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This courseware is copyright ©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2014. Any reproduction without expressed written</a:t>
            </a:r>
          </a:p>
          <a:p>
            <a:pPr defTabSz="9144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permission from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 is strictly forbidden. PMI members, credential holders, and REP’s</a:t>
            </a:r>
          </a:p>
          <a:p>
            <a:pPr defTabSz="9144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who Engage in unauthorized duplication of the courseware will be held duly accountable by</a:t>
            </a:r>
          </a:p>
          <a:p>
            <a:pPr defTabSz="9144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the PMI Ethics Committee.</a:t>
            </a: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0137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54641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64264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947496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How it work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0" name="Table 9"/>
          <p:cNvGraphicFramePr>
            <a:graphicFrameLocks noGrp="1"/>
          </p:cNvGraphicFramePr>
          <p:nvPr>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11" name="Group 10"/>
          <p:cNvGrpSpPr/>
          <p:nvPr/>
        </p:nvGrpSpPr>
        <p:grpSpPr>
          <a:xfrm>
            <a:off x="533400" y="742950"/>
            <a:ext cx="965632" cy="4114800"/>
            <a:chOff x="533400" y="895350"/>
            <a:chExt cx="965632" cy="4114800"/>
          </a:xfrm>
        </p:grpSpPr>
        <p:pic>
          <p:nvPicPr>
            <p:cNvPr id="12" name="Picture 11"/>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13" name="Group 12"/>
            <p:cNvGrpSpPr/>
            <p:nvPr/>
          </p:nvGrpSpPr>
          <p:grpSpPr>
            <a:xfrm>
              <a:off x="762000" y="2296350"/>
              <a:ext cx="720000" cy="504000"/>
              <a:chOff x="5659045" y="1210738"/>
              <a:chExt cx="2153043" cy="1368288"/>
            </a:xfrm>
          </p:grpSpPr>
          <p:pic>
            <p:nvPicPr>
              <p:cNvPr id="18" name="Picture 17"/>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9" name="Picture 18"/>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14" name="Picture 2" descr="http://www.thewellatlentrise.org/img/quiz.png"/>
            <p:cNvPicPr>
              <a:picLocks noChangeAspect="1" noChangeArrowheads="1"/>
            </p:cNvPicPr>
            <p:nvPr/>
          </p:nvPicPr>
          <p:blipFill>
            <a:blip r:embed="rId7"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6" name="Picture 15"/>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7" name="Picture 16"/>
            <p:cNvPicPr>
              <a:picLocks noChangeAspect="1"/>
            </p:cNvPicPr>
            <p:nvPr/>
          </p:nvPicPr>
          <p:blipFill>
            <a:blip r:embed="rId10"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20" name="TextBox 19"/>
          <p:cNvSpPr txBox="1"/>
          <p:nvPr/>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www.edureka.co/front-end-web-development</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96334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AAD4F3C-85B8-4E4A-9D57-29FC33F57717}" type="slidenum">
              <a:rPr lang="en-IN" smtClean="0">
                <a:solidFill>
                  <a:srgbClr val="262626">
                    <a:lumMod val="85000"/>
                    <a:lumOff val="15000"/>
                  </a:srgbClr>
                </a:solidFill>
              </a:rPr>
              <a:pPr/>
              <a:t>‹#›</a:t>
            </a:fld>
            <a:endParaRPr lang="en-IN">
              <a:solidFill>
                <a:srgbClr val="262626">
                  <a:lumMod val="85000"/>
                  <a:lumOff val="15000"/>
                </a:srgbClr>
              </a:solidFill>
            </a:endParaRPr>
          </a:p>
        </p:txBody>
      </p:sp>
      <p:sp>
        <p:nvSpPr>
          <p:cNvPr id="8" name="Rectangle 7"/>
          <p:cNvSpPr/>
          <p:nvPr/>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1"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8669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914650"/>
            <a:ext cx="6858000" cy="742950"/>
          </a:xfrm>
        </p:spPr>
        <p:txBody>
          <a:bodyPr anchor="t" anchorCtr="0"/>
          <a:lstStyle>
            <a:lvl1pPr algn="r">
              <a:defRPr sz="24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3843338"/>
            <a:ext cx="6858000" cy="400050"/>
          </a:xfrm>
        </p:spPr>
        <p:txBody>
          <a:bodyPr/>
          <a:lstStyle>
            <a:lvl1pPr marL="0" indent="0" algn="r">
              <a:buNone/>
              <a:defRPr sz="1500">
                <a:solidFill>
                  <a:schemeClr val="tx2"/>
                </a:solidFill>
                <a:latin typeface="+mj-lt"/>
                <a:ea typeface="+mj-ea"/>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4766310"/>
            <a:ext cx="2286000" cy="274320"/>
          </a:xfrm>
        </p:spPr>
        <p:txBody>
          <a:bodyPr/>
          <a:lstStyle>
            <a:lvl1pPr>
              <a:defRPr sz="1050"/>
            </a:lvl1pPr>
          </a:lstStyle>
          <a:p>
            <a:fld id="{904CAB52-E481-488E-9A9E-B670DA2A8E54}" type="datetimeFigureOut">
              <a:rPr lang="en-IN" smtClean="0">
                <a:solidFill>
                  <a:srgbClr val="262626">
                    <a:tint val="75000"/>
                  </a:srgbClr>
                </a:solidFill>
              </a:rPr>
              <a:pPr/>
              <a:t>03-08-2015</a:t>
            </a:fld>
            <a:endParaRPr lang="en-IN">
              <a:solidFill>
                <a:srgbClr val="262626">
                  <a:tint val="75000"/>
                </a:srgbClr>
              </a:solidFill>
            </a:endParaRPr>
          </a:p>
        </p:txBody>
      </p:sp>
      <p:sp>
        <p:nvSpPr>
          <p:cNvPr id="17" name="Footer Placeholder 16"/>
          <p:cNvSpPr>
            <a:spLocks noGrp="1"/>
          </p:cNvSpPr>
          <p:nvPr>
            <p:ph type="ftr" sz="quarter" idx="11"/>
          </p:nvPr>
        </p:nvSpPr>
        <p:spPr>
          <a:xfrm>
            <a:off x="2898648" y="4766310"/>
            <a:ext cx="3474720" cy="274320"/>
          </a:xfrm>
        </p:spPr>
        <p:txBody>
          <a:bodyPr/>
          <a:lstStyle/>
          <a:p>
            <a:endParaRPr lang="en-IN"/>
          </a:p>
        </p:txBody>
      </p:sp>
      <p:sp>
        <p:nvSpPr>
          <p:cNvPr id="29" name="Slide Number Placeholder 28"/>
          <p:cNvSpPr>
            <a:spLocks noGrp="1"/>
          </p:cNvSpPr>
          <p:nvPr>
            <p:ph type="sldNum" sz="quarter" idx="12"/>
          </p:nvPr>
        </p:nvSpPr>
        <p:spPr>
          <a:xfrm>
            <a:off x="1216152" y="4766310"/>
            <a:ext cx="1219200" cy="274320"/>
          </a:xfrm>
        </p:spPr>
        <p:txBody>
          <a:bodyPr/>
          <a:lstStyle/>
          <a:p>
            <a:fld id="{2AAD4F3C-85B8-4E4A-9D57-29FC33F57717}" type="slidenum">
              <a:rPr lang="en-IN" smtClean="0">
                <a:solidFill>
                  <a:srgbClr val="262626">
                    <a:tint val="75000"/>
                  </a:srgbClr>
                </a:solidFill>
              </a:rPr>
              <a:pPr/>
              <a:t>‹#›</a:t>
            </a:fld>
            <a:endParaRPr lang="en-IN">
              <a:solidFill>
                <a:srgbClr val="262626">
                  <a:tint val="75000"/>
                </a:srgbClr>
              </a:solidFill>
            </a:endParaRPr>
          </a:p>
        </p:txBody>
      </p:sp>
    </p:spTree>
    <p:extLst>
      <p:ext uri="{BB962C8B-B14F-4D97-AF65-F5344CB8AC3E}">
        <p14:creationId xmlns:p14="http://schemas.microsoft.com/office/powerpoint/2010/main" val="33523726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904CAB52-E481-488E-9A9E-B670DA2A8E54}" type="datetimeFigureOut">
              <a:rPr lang="en-IN" smtClean="0">
                <a:solidFill>
                  <a:srgbClr val="262626">
                    <a:tint val="75000"/>
                  </a:srgbClr>
                </a:solidFill>
              </a:rPr>
              <a:pPr/>
              <a:t>03-08-2015</a:t>
            </a:fld>
            <a:endParaRPr lang="en-IN">
              <a:solidFill>
                <a:srgbClr val="262626">
                  <a:tint val="75000"/>
                </a:srgbClr>
              </a:solidFill>
            </a:endParaRP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D4F3C-85B8-4E4A-9D57-29FC33F57717}" type="slidenum">
              <a:rPr lang="en-IN" smtClean="0">
                <a:solidFill>
                  <a:srgbClr val="262626">
                    <a:tint val="75000"/>
                  </a:srgbClr>
                </a:solidFill>
              </a:rPr>
              <a:pPr/>
              <a:t>‹#›</a:t>
            </a:fld>
            <a:endParaRPr lang="en-IN">
              <a:solidFill>
                <a:srgbClr val="262626">
                  <a:tint val="75000"/>
                </a:srgbClr>
              </a:solidFill>
            </a:endParaRPr>
          </a:p>
        </p:txBody>
      </p:sp>
      <p:sp>
        <p:nvSpPr>
          <p:cNvPr id="8" name="Content Placeholder 7"/>
          <p:cNvSpPr>
            <a:spLocks noGrp="1"/>
          </p:cNvSpPr>
          <p:nvPr>
            <p:ph sz="quarter" idx="1"/>
          </p:nvPr>
        </p:nvSpPr>
        <p:spPr>
          <a:xfrm>
            <a:off x="457200" y="914400"/>
            <a:ext cx="8229600" cy="370332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43268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9" name="Picture 2"/>
          <p:cNvPicPr>
            <a:picLocks noChangeAspect="1" noChangeArrowheads="1"/>
          </p:cNvPicPr>
          <p:nvPr userDrawn="1"/>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636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urse Title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userDrawn="1"/>
        </p:nvSpPr>
        <p:spPr>
          <a:xfrm>
            <a:off x="5975943" y="4764109"/>
            <a:ext cx="3156120" cy="276999"/>
          </a:xfrm>
          <a:prstGeom prst="rect">
            <a:avLst/>
          </a:prstGeom>
          <a:noFill/>
        </p:spPr>
        <p:txBody>
          <a:bodyPr wrap="none" rtlCol="0">
            <a:spAutoFit/>
          </a:bodyPr>
          <a:lstStyle/>
          <a:p>
            <a:r>
              <a:rPr lang="en-US" sz="1200" dirty="0" smtClean="0">
                <a:solidFill>
                  <a:prstClr val="white"/>
                </a:solidFill>
                <a:latin typeface="Tahoma" pitchFamily="34" charset="0"/>
                <a:ea typeface="Tahoma" pitchFamily="34" charset="0"/>
                <a:cs typeface="Tahoma" pitchFamily="34" charset="0"/>
              </a:rPr>
              <a:t>www.edureka.co/microsoft-sharepoint-2013</a:t>
            </a:r>
            <a:endParaRPr lang="en-IN" sz="1200" dirty="0">
              <a:solidFill>
                <a:prstClr val="white"/>
              </a:solidFill>
              <a:latin typeface="Tahoma" pitchFamily="34" charset="0"/>
              <a:ea typeface="Tahoma" pitchFamily="34" charset="0"/>
              <a:cs typeface="Tahoma" pitchFamily="34" charset="0"/>
            </a:endParaRPr>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00175" y="132548"/>
            <a:ext cx="2061611" cy="2061611"/>
          </a:xfrm>
          <a:prstGeom prst="rect">
            <a:avLst/>
          </a:prstGeom>
        </p:spPr>
      </p:pic>
    </p:spTree>
    <p:extLst>
      <p:ext uri="{BB962C8B-B14F-4D97-AF65-F5344CB8AC3E}">
        <p14:creationId xmlns:p14="http://schemas.microsoft.com/office/powerpoint/2010/main" val="2329367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graphicFrame>
        <p:nvGraphicFramePr>
          <p:cNvPr id="5" name="Table 4"/>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621063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bjective ">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3" name="Picture 2"/>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229100" y="1128714"/>
            <a:ext cx="4457700" cy="363855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09490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 Main Content ">
    <p:spTree>
      <p:nvGrpSpPr>
        <p:cNvPr id="1" name=""/>
        <p:cNvGrpSpPr/>
        <p:nvPr/>
      </p:nvGrpSpPr>
      <p:grpSpPr>
        <a:xfrm>
          <a:off x="0" y="0"/>
          <a:ext cx="0" cy="0"/>
          <a:chOff x="0" y="0"/>
          <a:chExt cx="0" cy="0"/>
        </a:xfrm>
      </p:grpSpPr>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9"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3307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Lab">
    <p:spTree>
      <p:nvGrpSpPr>
        <p:cNvPr id="1" name=""/>
        <p:cNvGrpSpPr/>
        <p:nvPr/>
      </p:nvGrpSpPr>
      <p:grpSpPr>
        <a:xfrm>
          <a:off x="0" y="0"/>
          <a:ext cx="0" cy="0"/>
          <a:chOff x="0" y="0"/>
          <a:chExt cx="0" cy="0"/>
        </a:xfrm>
      </p:grpSpPr>
      <p:sp>
        <p:nvSpPr>
          <p:cNvPr id="4" name="Rectangle 3"/>
          <p:cNvSpPr/>
          <p:nvPr userDrawn="1"/>
        </p:nvSpPr>
        <p:spPr>
          <a:xfrm>
            <a:off x="3971311" y="2574648"/>
            <a:ext cx="1304074" cy="584775"/>
          </a:xfrm>
          <a:prstGeom prst="rect">
            <a:avLst/>
          </a:prstGeom>
        </p:spPr>
        <p:txBody>
          <a:bodyPr wrap="square">
            <a:spAutoFit/>
          </a:bodyPr>
          <a:lstStyle/>
          <a:p>
            <a:pPr algn="ctr"/>
            <a:r>
              <a:rPr lang="en-IN" sz="3200" b="1" dirty="0" smtClean="0">
                <a:solidFill>
                  <a:srgbClr val="0070C0"/>
                </a:solidFill>
                <a:ea typeface="Tahoma" pitchFamily="34" charset="0"/>
                <a:cs typeface="Tahoma" pitchFamily="34" charset="0"/>
              </a:rPr>
              <a:t>DEMO</a:t>
            </a:r>
          </a:p>
        </p:txBody>
      </p:sp>
      <p:pic>
        <p:nvPicPr>
          <p:cNvPr id="3"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8240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ssignment">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7416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urther Reading">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6"/>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60136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e-work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lum bright="70000" contrast="-70000"/>
          </a:blip>
          <a:stretch>
            <a:fillRect/>
          </a:stretch>
        </p:blipFill>
        <p:spPr>
          <a:xfrm>
            <a:off x="2600528" y="923497"/>
            <a:ext cx="3743325" cy="3668757"/>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8268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7327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nA">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6" name="Rectangle 5"/>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pic>
        <p:nvPicPr>
          <p:cNvPr id="7"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26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rotWithShape="1">
          <a:blip r:embed="rId3"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Tree>
    <p:extLst>
      <p:ext uri="{BB962C8B-B14F-4D97-AF65-F5344CB8AC3E}">
        <p14:creationId xmlns:p14="http://schemas.microsoft.com/office/powerpoint/2010/main" val="420806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sp>
        <p:nvSpPr>
          <p:cNvPr id="5" name="Rectangle 4"/>
          <p:cNvSpPr/>
          <p:nvPr userDrawn="1"/>
        </p:nvSpPr>
        <p:spPr>
          <a:xfrm>
            <a:off x="533400" y="819150"/>
            <a:ext cx="8305800" cy="954107"/>
          </a:xfrm>
          <a:prstGeom prst="rect">
            <a:avLst/>
          </a:prstGeom>
        </p:spPr>
        <p:txBody>
          <a:bodyPr wrap="square">
            <a:spAutoFit/>
          </a:bodyPr>
          <a:lstStyle/>
          <a:p>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1751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
        <p:nvSpPr>
          <p:cNvPr id="7" name="TextBox 6"/>
          <p:cNvSpPr txBox="1"/>
          <p:nvPr userDrawn="1"/>
        </p:nvSpPr>
        <p:spPr>
          <a:xfrm>
            <a:off x="3997116" y="843185"/>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rPr>
              <a:t>Hello There!!</a:t>
            </a:r>
          </a:p>
          <a:p>
            <a:pPr algn="ctr"/>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8" name="Oval Callout 7"/>
          <p:cNvSpPr/>
          <p:nvPr userDrawn="1"/>
        </p:nvSpPr>
        <p:spPr>
          <a:xfrm>
            <a:off x="3892021" y="765256"/>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14411220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Tree>
    <p:extLst>
      <p:ext uri="{BB962C8B-B14F-4D97-AF65-F5344CB8AC3E}">
        <p14:creationId xmlns:p14="http://schemas.microsoft.com/office/powerpoint/2010/main" val="28683588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4"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6615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ption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127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127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1175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31175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3346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ptional 1">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572001" y="1355759"/>
            <a:ext cx="3929586" cy="2382227"/>
          </a:xfrm>
          <a:prstGeom prst="rect">
            <a:avLst/>
          </a:prstGeom>
        </p:spPr>
        <p:txBody>
          <a:bodyPr/>
          <a:lstStyle/>
          <a:p>
            <a:r>
              <a:rPr lang="en-US" smtClean="0"/>
              <a:t>Click icon to add picture</a:t>
            </a:r>
            <a:endParaRPr lang="en-US"/>
          </a:p>
        </p:txBody>
      </p:sp>
      <p:sp>
        <p:nvSpPr>
          <p:cNvPr id="6" name="Text Placeholder 5"/>
          <p:cNvSpPr>
            <a:spLocks noGrp="1"/>
          </p:cNvSpPr>
          <p:nvPr>
            <p:ph type="body" sz="quarter" idx="11"/>
          </p:nvPr>
        </p:nvSpPr>
        <p:spPr>
          <a:xfrm>
            <a:off x="467139" y="832639"/>
            <a:ext cx="3943350" cy="3763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64790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urse Topic">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838723"/>
            <a:ext cx="3703320" cy="3017520"/>
          </a:xfrm>
          <a:prstGeom prst="rect">
            <a:avLst/>
          </a:prstGeom>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97681" y="838723"/>
            <a:ext cx="3703320" cy="3017520"/>
          </a:xfrm>
          <a:prstGeom prst="rect">
            <a:avLst/>
          </a:prstGeom>
        </p:spPr>
        <p:txBody>
          <a:bodyPr/>
          <a:lstStyle>
            <a:lvl1pPr marL="128588" indent="-128588">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marL="128588" lvl="0" indent="-128588" algn="just" defTabSz="914378" rtl="0" eaLnBrk="1" latinLnBrk="0" hangingPunct="1">
              <a:lnSpc>
                <a:spcPct val="150000"/>
              </a:lnSpc>
              <a:spcBef>
                <a:spcPct val="20000"/>
              </a:spcBef>
              <a:buFont typeface="Symbol" panose="05050102010706020507" pitchFamily="18" charset="2"/>
              <a:buChar char="®"/>
            </a:pPr>
            <a:r>
              <a:rPr lang="en-US" smtClean="0"/>
              <a:t>Click to edit Master text styles</a:t>
            </a:r>
          </a:p>
          <a:p>
            <a:pPr marL="128588" lvl="1" indent="-128588" algn="just" defTabSz="914378" rtl="0" eaLnBrk="1" latinLnBrk="0" hangingPunct="1">
              <a:lnSpc>
                <a:spcPct val="150000"/>
              </a:lnSpc>
              <a:spcBef>
                <a:spcPct val="20000"/>
              </a:spcBef>
              <a:buFont typeface="Symbol" panose="05050102010706020507" pitchFamily="18" charset="2"/>
              <a:buChar char="®"/>
            </a:pPr>
            <a:r>
              <a:rPr lang="en-US" smtClean="0"/>
              <a:t>Second level</a:t>
            </a:r>
          </a:p>
          <a:p>
            <a:pPr marL="128588" lvl="2" indent="-128588" algn="just" defTabSz="914378" rtl="0" eaLnBrk="1" latinLnBrk="0" hangingPunct="1">
              <a:lnSpc>
                <a:spcPct val="150000"/>
              </a:lnSpc>
              <a:spcBef>
                <a:spcPct val="20000"/>
              </a:spcBef>
              <a:buFont typeface="Symbol" panose="05050102010706020507" pitchFamily="18" charset="2"/>
              <a:buChar char="®"/>
            </a:pPr>
            <a:r>
              <a:rPr lang="en-US" smtClean="0"/>
              <a:t>Third level</a:t>
            </a:r>
          </a:p>
          <a:p>
            <a:pPr marL="128588" lvl="3" indent="-128588" algn="just" defTabSz="914378" rtl="0" eaLnBrk="1" latinLnBrk="0" hangingPunct="1">
              <a:lnSpc>
                <a:spcPct val="150000"/>
              </a:lnSpc>
              <a:spcBef>
                <a:spcPct val="20000"/>
              </a:spcBef>
              <a:buFont typeface="Symbol" panose="05050102010706020507" pitchFamily="18" charset="2"/>
              <a:buChar char="®"/>
            </a:pPr>
            <a:r>
              <a:rPr lang="en-US" smtClean="0"/>
              <a:t>Fourth level</a:t>
            </a:r>
          </a:p>
          <a:p>
            <a:pPr marL="128588" lvl="4" indent="-128588" algn="just" defTabSz="914378" rtl="0" eaLnBrk="1" latinLnBrk="0" hangingPunct="1">
              <a:lnSpc>
                <a:spcPct val="150000"/>
              </a:lnSpc>
              <a:spcBef>
                <a:spcPct val="20000"/>
              </a:spcBef>
              <a:buFont typeface="Symbol" panose="05050102010706020507" pitchFamily="18" charset="2"/>
              <a:buChar char="®"/>
            </a:pPr>
            <a:r>
              <a:rPr lang="en-US" smtClean="0"/>
              <a:t>Fifth level</a:t>
            </a:r>
            <a:endParaRPr lang="en-US" dirty="0"/>
          </a:p>
        </p:txBody>
      </p:sp>
      <p:sp>
        <p:nvSpPr>
          <p:cNvPr id="8" name="Title 7"/>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4014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5975943" y="4764109"/>
            <a:ext cx="315612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www.edureka.co/microsoft-sharepoint-2013</a:t>
            </a:r>
            <a:endParaRPr lang="en-IN" sz="1200" dirty="0">
              <a:solidFill>
                <a:srgbClr val="0070C0"/>
              </a:solidFill>
              <a:latin typeface="Tahoma" pitchFamily="34" charset="0"/>
              <a:ea typeface="Tahoma" pitchFamily="34" charset="0"/>
              <a:cs typeface="Tahoma" pitchFamily="34" charset="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1260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9" name="Picture 2"/>
          <p:cNvPicPr>
            <a:picLocks noChangeAspect="1" noChangeArrowheads="1"/>
          </p:cNvPicPr>
          <p:nvPr userDrawn="1"/>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972391" y="1263437"/>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userDrawn="1"/>
        </p:nvSpPr>
        <p:spPr>
          <a:xfrm>
            <a:off x="5975943" y="4764109"/>
            <a:ext cx="315612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www.edureka.co/microsoft-sharepoint-2013</a:t>
            </a:r>
            <a:endParaRPr lang="en-IN" sz="1200" dirty="0">
              <a:solidFill>
                <a:srgbClr val="0070C0"/>
              </a:solidFill>
              <a:latin typeface="Tahoma" pitchFamily="34" charset="0"/>
              <a:ea typeface="Tahoma" pitchFamily="34" charset="0"/>
              <a:cs typeface="Tahoma" pitchFamily="34" charset="0"/>
            </a:endParaRPr>
          </a:p>
        </p:txBody>
      </p:sp>
      <p:pic>
        <p:nvPicPr>
          <p:cNvPr id="14"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870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urse Title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userDrawn="1"/>
        </p:nvSpPr>
        <p:spPr>
          <a:xfrm>
            <a:off x="5975943" y="4764109"/>
            <a:ext cx="3156120" cy="276999"/>
          </a:xfrm>
          <a:prstGeom prst="rect">
            <a:avLst/>
          </a:prstGeom>
          <a:noFill/>
        </p:spPr>
        <p:txBody>
          <a:bodyPr wrap="none" rtlCol="0">
            <a:spAutoFit/>
          </a:bodyPr>
          <a:lstStyle/>
          <a:p>
            <a:r>
              <a:rPr lang="en-US" sz="1200" dirty="0" smtClean="0">
                <a:solidFill>
                  <a:prstClr val="white"/>
                </a:solidFill>
                <a:latin typeface="Tahoma" pitchFamily="34" charset="0"/>
                <a:ea typeface="Tahoma" pitchFamily="34" charset="0"/>
                <a:cs typeface="Tahoma" pitchFamily="34" charset="0"/>
              </a:rPr>
              <a:t>www.edureka.co/microsoft-sharepoint-2013</a:t>
            </a:r>
            <a:endParaRPr lang="en-IN" sz="1200" dirty="0">
              <a:solidFill>
                <a:prstClr val="white"/>
              </a:solidFill>
              <a:latin typeface="Tahoma" pitchFamily="34" charset="0"/>
              <a:ea typeface="Tahoma" pitchFamily="34" charset="0"/>
              <a:cs typeface="Tahoma" pitchFamily="34" charset="0"/>
            </a:endParaRPr>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00175" y="132548"/>
            <a:ext cx="2061611" cy="2061611"/>
          </a:xfrm>
          <a:prstGeom prst="rect">
            <a:avLst/>
          </a:prstGeom>
        </p:spPr>
      </p:pic>
    </p:spTree>
    <p:extLst>
      <p:ext uri="{BB962C8B-B14F-4D97-AF65-F5344CB8AC3E}">
        <p14:creationId xmlns:p14="http://schemas.microsoft.com/office/powerpoint/2010/main" val="963054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0" name="Picture 9"/>
          <p:cNvPicPr>
            <a:picLocks noChangeAspect="1"/>
          </p:cNvPicPr>
          <p:nvPr userDrawn="1"/>
        </p:nvPicPr>
        <p:blipFill>
          <a:blip r:embed="rId3"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742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graphicFrame>
        <p:nvGraphicFramePr>
          <p:cNvPr id="5" name="Table 4"/>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222340111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bjective ">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3" name="Picture 2"/>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229100" y="1128714"/>
            <a:ext cx="4457700" cy="363855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4919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 Main Content ">
    <p:spTree>
      <p:nvGrpSpPr>
        <p:cNvPr id="1" name=""/>
        <p:cNvGrpSpPr/>
        <p:nvPr/>
      </p:nvGrpSpPr>
      <p:grpSpPr>
        <a:xfrm>
          <a:off x="0" y="0"/>
          <a:ext cx="0" cy="0"/>
          <a:chOff x="0" y="0"/>
          <a:chExt cx="0" cy="0"/>
        </a:xfrm>
      </p:grpSpPr>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9"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0137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Lab">
    <p:spTree>
      <p:nvGrpSpPr>
        <p:cNvPr id="1" name=""/>
        <p:cNvGrpSpPr/>
        <p:nvPr/>
      </p:nvGrpSpPr>
      <p:grpSpPr>
        <a:xfrm>
          <a:off x="0" y="0"/>
          <a:ext cx="0" cy="0"/>
          <a:chOff x="0" y="0"/>
          <a:chExt cx="0" cy="0"/>
        </a:xfrm>
      </p:grpSpPr>
      <p:sp>
        <p:nvSpPr>
          <p:cNvPr id="4" name="Rectangle 3"/>
          <p:cNvSpPr/>
          <p:nvPr userDrawn="1"/>
        </p:nvSpPr>
        <p:spPr>
          <a:xfrm>
            <a:off x="3971311" y="2574648"/>
            <a:ext cx="1304074" cy="584775"/>
          </a:xfrm>
          <a:prstGeom prst="rect">
            <a:avLst/>
          </a:prstGeom>
        </p:spPr>
        <p:txBody>
          <a:bodyPr wrap="square">
            <a:spAutoFit/>
          </a:bodyPr>
          <a:lstStyle/>
          <a:p>
            <a:pPr algn="ctr"/>
            <a:r>
              <a:rPr lang="en-IN" sz="3200" b="1" dirty="0" smtClean="0">
                <a:solidFill>
                  <a:srgbClr val="0070C0"/>
                </a:solidFill>
                <a:ea typeface="Tahoma" pitchFamily="34" charset="0"/>
                <a:cs typeface="Tahoma" pitchFamily="34" charset="0"/>
              </a:rPr>
              <a:t>DEMO</a:t>
            </a:r>
          </a:p>
        </p:txBody>
      </p:sp>
      <p:pic>
        <p:nvPicPr>
          <p:cNvPr id="3"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7838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ssignment">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8724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rther Reading">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6"/>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8146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e-work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lum bright="70000" contrast="-70000"/>
          </a:blip>
          <a:stretch>
            <a:fillRect/>
          </a:stretch>
        </p:blipFill>
        <p:spPr>
          <a:xfrm>
            <a:off x="2600528" y="923497"/>
            <a:ext cx="3743325" cy="3668757"/>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9486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5380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nA">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6" name="Rectangle 5"/>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pic>
        <p:nvPicPr>
          <p:cNvPr id="7"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5282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27463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7" name="Picture 6"/>
          <p:cNvPicPr>
            <a:picLocks noChangeAspect="1"/>
          </p:cNvPicPr>
          <p:nvPr userDrawn="1"/>
        </p:nvPicPr>
        <p:blipFill>
          <a:blip r:embed="rId3"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751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sp>
        <p:nvSpPr>
          <p:cNvPr id="5" name="Rectangle 4"/>
          <p:cNvSpPr/>
          <p:nvPr userDrawn="1"/>
        </p:nvSpPr>
        <p:spPr>
          <a:xfrm>
            <a:off x="533400" y="819150"/>
            <a:ext cx="8305800" cy="954107"/>
          </a:xfrm>
          <a:prstGeom prst="rect">
            <a:avLst/>
          </a:prstGeom>
        </p:spPr>
        <p:txBody>
          <a:bodyPr wrap="square">
            <a:spAutoFit/>
          </a:bodyPr>
          <a:lstStyle/>
          <a:p>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11815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
        <p:nvSpPr>
          <p:cNvPr id="7" name="TextBox 6"/>
          <p:cNvSpPr txBox="1"/>
          <p:nvPr userDrawn="1"/>
        </p:nvSpPr>
        <p:spPr>
          <a:xfrm>
            <a:off x="3997116" y="843185"/>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rPr>
              <a:t>Hello There!!</a:t>
            </a:r>
          </a:p>
          <a:p>
            <a:pPr algn="ctr"/>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8" name="Oval Callout 7"/>
          <p:cNvSpPr/>
          <p:nvPr userDrawn="1"/>
        </p:nvSpPr>
        <p:spPr>
          <a:xfrm>
            <a:off x="3892021" y="765256"/>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27198569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Tree>
    <p:extLst>
      <p:ext uri="{BB962C8B-B14F-4D97-AF65-F5344CB8AC3E}">
        <p14:creationId xmlns:p14="http://schemas.microsoft.com/office/powerpoint/2010/main" val="5909855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4"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64190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Option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127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127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1175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31175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8678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ptional 1">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572001" y="1355759"/>
            <a:ext cx="3929586" cy="2382227"/>
          </a:xfrm>
          <a:prstGeom prst="rect">
            <a:avLst/>
          </a:prstGeom>
        </p:spPr>
        <p:txBody>
          <a:bodyPr/>
          <a:lstStyle/>
          <a:p>
            <a:r>
              <a:rPr lang="en-US" smtClean="0"/>
              <a:t>Click icon to add picture</a:t>
            </a:r>
            <a:endParaRPr lang="en-US"/>
          </a:p>
        </p:txBody>
      </p:sp>
      <p:sp>
        <p:nvSpPr>
          <p:cNvPr id="6" name="Text Placeholder 5"/>
          <p:cNvSpPr>
            <a:spLocks noGrp="1"/>
          </p:cNvSpPr>
          <p:nvPr>
            <p:ph type="body" sz="quarter" idx="11"/>
          </p:nvPr>
        </p:nvSpPr>
        <p:spPr>
          <a:xfrm>
            <a:off x="467139" y="832639"/>
            <a:ext cx="3943350" cy="3763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7065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6976972" y="4764109"/>
            <a:ext cx="2131353"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www.edureka.co/informatica</a:t>
            </a:r>
            <a:endParaRPr lang="en-IN" sz="1200" dirty="0">
              <a:solidFill>
                <a:srgbClr val="0070C0"/>
              </a:solidFill>
              <a:latin typeface="Tahoma" pitchFamily="34" charset="0"/>
              <a:ea typeface="Tahoma" pitchFamily="34" charset="0"/>
              <a:cs typeface="Tahoma" pitchFamily="34" charset="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3595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491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9" name="Picture 2"/>
          <p:cNvPicPr>
            <a:picLocks noChangeAspect="1" noChangeArrowheads="1"/>
          </p:cNvPicPr>
          <p:nvPr userDrawn="1"/>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972391" y="1263437"/>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userDrawn="1"/>
        </p:nvSpPr>
        <p:spPr>
          <a:xfrm>
            <a:off x="5975943" y="4764109"/>
            <a:ext cx="315612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www.edureka.co/microsoft-sharepoint-2013</a:t>
            </a:r>
            <a:endParaRPr lang="en-IN" sz="1200" dirty="0">
              <a:solidFill>
                <a:srgbClr val="0070C0"/>
              </a:solidFill>
              <a:latin typeface="Tahoma" pitchFamily="34" charset="0"/>
              <a:ea typeface="Tahoma" pitchFamily="34" charset="0"/>
              <a:cs typeface="Tahoma" pitchFamily="34" charset="0"/>
            </a:endParaRPr>
          </a:p>
        </p:txBody>
      </p:sp>
      <p:pic>
        <p:nvPicPr>
          <p:cNvPr id="14"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640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9" name="Picture 8"/>
          <p:cNvPicPr>
            <a:picLocks noChangeAspect="1"/>
          </p:cNvPicPr>
          <p:nvPr userDrawn="1"/>
        </p:nvPicPr>
        <p:blipFill>
          <a:blip r:embed="rId3"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645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spTree>
    <p:extLst>
      <p:ext uri="{BB962C8B-B14F-4D97-AF65-F5344CB8AC3E}">
        <p14:creationId xmlns:p14="http://schemas.microsoft.com/office/powerpoint/2010/main" val="2659214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theme" Target="../theme/theme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image" Target="../media/image1.jpe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theme" Target="../theme/theme4.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rPr>
              <a:pPr defTabSz="685766"/>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5883221"/>
      </p:ext>
    </p:extLst>
  </p:cSld>
  <p:clrMap bg1="lt1" tx1="dk1" bg2="lt2" tx2="dk2" accent1="accent1" accent2="accent2" accent3="accent3" accent4="accent4" accent5="accent5" accent6="accent6" hlink="hlink" folHlink="folHlink"/>
  <p:sldLayoutIdLst>
    <p:sldLayoutId id="2147483773" r:id="rId1"/>
    <p:sldLayoutId id="2147483777" r:id="rId2"/>
    <p:sldLayoutId id="2147483775" r:id="rId3"/>
    <p:sldLayoutId id="2147483747" r:id="rId4"/>
    <p:sldLayoutId id="2147483776" r:id="rId5"/>
    <p:sldLayoutId id="2147483748" r:id="rId6"/>
    <p:sldLayoutId id="2147483749" r:id="rId7"/>
    <p:sldLayoutId id="2147483750" r:id="rId8"/>
    <p:sldLayoutId id="2147483778" r:id="rId9"/>
    <p:sldLayoutId id="2147483780" r:id="rId10"/>
    <p:sldLayoutId id="2147483781" r:id="rId11"/>
    <p:sldLayoutId id="2147483782" r:id="rId12"/>
    <p:sldLayoutId id="2147483784" r:id="rId13"/>
    <p:sldLayoutId id="2147483785" r:id="rId14"/>
    <p:sldLayoutId id="2147483786" r:id="rId15"/>
    <p:sldLayoutId id="2147483900" r:id="rId16"/>
    <p:sldLayoutId id="2147483901" r:id="rId17"/>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904CAB52-E481-488E-9A9E-B670DA2A8E54}" type="datetimeFigureOut">
              <a:rPr lang="en-IN" smtClean="0">
                <a:solidFill>
                  <a:srgbClr val="262626">
                    <a:tint val="75000"/>
                  </a:srgbClr>
                </a:solidFill>
              </a:rPr>
              <a:pPr defTabSz="914400"/>
              <a:t>03-08-2015</a:t>
            </a:fld>
            <a:endParaRPr lang="en-IN">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914400"/>
            <a:endParaRPr lang="en-IN"/>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AD4F3C-85B8-4E4A-9D57-29FC33F57717}" type="slidenum">
              <a:rPr lang="en-IN" smtClean="0">
                <a:solidFill>
                  <a:srgbClr val="262626">
                    <a:tint val="75000"/>
                  </a:srgbClr>
                </a:solidFill>
              </a:rPr>
              <a:pPr defTabSz="914400"/>
              <a:t>‹#›</a:t>
            </a:fld>
            <a:endParaRPr lang="en-IN">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Box 6"/>
          <p:cNvSpPr txBox="1"/>
          <p:nvPr userDrawn="1"/>
        </p:nvSpPr>
        <p:spPr>
          <a:xfrm>
            <a:off x="5445835" y="4764109"/>
            <a:ext cx="3734677" cy="276999"/>
          </a:xfrm>
          <a:prstGeom prst="rect">
            <a:avLst/>
          </a:prstGeom>
          <a:noFill/>
        </p:spPr>
        <p:txBody>
          <a:bodyPr wrap="none" rtlCol="0">
            <a:spAutoFit/>
          </a:bodyPr>
          <a:lstStyle/>
          <a:p>
            <a:pPr defTabSz="914400"/>
            <a:r>
              <a:rPr lang="en-US" sz="1200" dirty="0" smtClean="0">
                <a:solidFill>
                  <a:srgbClr val="0070C0"/>
                </a:solidFill>
                <a:latin typeface="Tahoma" pitchFamily="34" charset="0"/>
                <a:ea typeface="Tahoma" pitchFamily="34" charset="0"/>
                <a:cs typeface="Tahoma" pitchFamily="34" charset="0"/>
              </a:rPr>
              <a:t>www.edureka.co/advanced-predictive-modelling-in-r</a:t>
            </a:r>
          </a:p>
        </p:txBody>
      </p:sp>
    </p:spTree>
    <p:extLst>
      <p:ext uri="{BB962C8B-B14F-4D97-AF65-F5344CB8AC3E}">
        <p14:creationId xmlns:p14="http://schemas.microsoft.com/office/powerpoint/2010/main" val="186749008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Lst>
  <p:timing>
    <p:tnLst>
      <p:par>
        <p:cTn id="1" dur="indefinite" restart="never" nodeType="tmRoot"/>
      </p:par>
    </p:tnLst>
  </p:timing>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1" cstate="print">
            <a:lum/>
          </a:blip>
          <a:srcRect/>
          <a:stretch>
            <a:fillRect/>
          </a:stretch>
        </a:blipFill>
        <a:effectLst/>
      </p:bgPr>
    </p:bg>
    <p:spTree>
      <p:nvGrpSpPr>
        <p:cNvPr id="1" name=""/>
        <p:cNvGrpSpPr/>
        <p:nvPr/>
      </p:nvGrpSpPr>
      <p:grpSpPr>
        <a:xfrm>
          <a:off x="0" y="0"/>
          <a:ext cx="0" cy="0"/>
          <a:chOff x="0" y="0"/>
          <a:chExt cx="0" cy="0"/>
        </a:xfrm>
      </p:grpSpPr>
      <p:sp>
        <p:nvSpPr>
          <p:cNvPr id="8" name="TextBox 10"/>
          <p:cNvSpPr txBox="1"/>
          <p:nvPr/>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Placeholder 5"/>
          <p:cNvSpPr>
            <a:spLocks noGrp="1"/>
          </p:cNvSpPr>
          <p:nvPr>
            <p:ph type="title"/>
          </p:nvPr>
        </p:nvSpPr>
        <p:spPr>
          <a:xfrm>
            <a:off x="477296" y="90432"/>
            <a:ext cx="7886700" cy="647805"/>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7" name="Text Placeholder 6"/>
          <p:cNvSpPr>
            <a:spLocks noGrp="1"/>
          </p:cNvSpPr>
          <p:nvPr>
            <p:ph type="body"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58262339"/>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Lst>
  <p:timing>
    <p:tnLst>
      <p:par>
        <p:cTn id="1" dur="indefinite" restart="never" nodeType="tmRoot"/>
      </p:par>
    </p:tnLst>
  </p:timing>
  <p:txStyles>
    <p:titleStyle>
      <a:lvl1pPr algn="l" defTabSz="914378" rtl="0" eaLnBrk="1" latinLnBrk="0" hangingPunct="1">
        <a:spcBef>
          <a:spcPct val="0"/>
        </a:spcBef>
        <a:buNone/>
        <a:defRPr lang="en-US" sz="2600" b="0" kern="1200" dirty="0">
          <a:solidFill>
            <a:schemeClr val="tx1"/>
          </a:solidFill>
          <a:latin typeface="+mj-lt"/>
          <a:ea typeface="+mj-ea"/>
          <a:cs typeface="+mj-cs"/>
        </a:defRPr>
      </a:lvl1pPr>
    </p:titleStyle>
    <p:body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40">
          <p15:clr>
            <a:srgbClr val="F26B43"/>
          </p15:clr>
        </p15:guide>
        <p15:guide id="2" pos="2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22" cstate="print">
            <a:lum/>
          </a:blip>
          <a:srcRect/>
          <a:stretch>
            <a:fillRect/>
          </a:stretch>
        </a:blipFill>
        <a:effectLst/>
      </p:bgPr>
    </p:bg>
    <p:spTree>
      <p:nvGrpSpPr>
        <p:cNvPr id="1" name=""/>
        <p:cNvGrpSpPr/>
        <p:nvPr/>
      </p:nvGrpSpPr>
      <p:grpSpPr>
        <a:xfrm>
          <a:off x="0" y="0"/>
          <a:ext cx="0" cy="0"/>
          <a:chOff x="0" y="0"/>
          <a:chExt cx="0" cy="0"/>
        </a:xfrm>
      </p:grpSpPr>
      <p:sp>
        <p:nvSpPr>
          <p:cNvPr id="8" name="TextBox 10"/>
          <p:cNvSpPr txBox="1"/>
          <p:nvPr/>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Placeholder 5"/>
          <p:cNvSpPr>
            <a:spLocks noGrp="1"/>
          </p:cNvSpPr>
          <p:nvPr>
            <p:ph type="title"/>
          </p:nvPr>
        </p:nvSpPr>
        <p:spPr>
          <a:xfrm>
            <a:off x="477296" y="90432"/>
            <a:ext cx="7886700" cy="647805"/>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7" name="Text Placeholder 6"/>
          <p:cNvSpPr>
            <a:spLocks noGrp="1"/>
          </p:cNvSpPr>
          <p:nvPr>
            <p:ph type="body"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1467100"/>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902" r:id="rId11"/>
    <p:sldLayoutId id="2147483842" r:id="rId12"/>
    <p:sldLayoutId id="2147483843" r:id="rId13"/>
    <p:sldLayoutId id="2147483844" r:id="rId14"/>
    <p:sldLayoutId id="2147483845" r:id="rId15"/>
    <p:sldLayoutId id="2147483846" r:id="rId16"/>
    <p:sldLayoutId id="2147483847" r:id="rId17"/>
    <p:sldLayoutId id="2147483848" r:id="rId18"/>
    <p:sldLayoutId id="2147483903" r:id="rId19"/>
    <p:sldLayoutId id="2147483849" r:id="rId20"/>
  </p:sldLayoutIdLst>
  <p:timing>
    <p:tnLst>
      <p:par>
        <p:cTn id="1" dur="indefinite" restart="never" nodeType="tmRoot"/>
      </p:par>
    </p:tnLst>
  </p:timing>
  <p:txStyles>
    <p:titleStyle>
      <a:lvl1pPr algn="l" defTabSz="914378" rtl="0" eaLnBrk="1" latinLnBrk="0" hangingPunct="1">
        <a:spcBef>
          <a:spcPct val="0"/>
        </a:spcBef>
        <a:buNone/>
        <a:defRPr lang="en-US" sz="2600" b="0" kern="1200" dirty="0">
          <a:solidFill>
            <a:schemeClr val="tx1"/>
          </a:solidFill>
          <a:latin typeface="+mj-lt"/>
          <a:ea typeface="+mj-ea"/>
          <a:cs typeface="+mj-cs"/>
        </a:defRPr>
      </a:lvl1pPr>
    </p:titleStyle>
    <p:body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40">
          <p15:clr>
            <a:srgbClr val="F26B43"/>
          </p15:clr>
        </p15:guide>
        <p15:guide id="2"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ales@edureka.co" TargetMode="External"/><Relationship Id="rId2" Type="http://schemas.openxmlformats.org/officeDocument/2006/relationships/hyperlink" Target="http://www.edureka.co/informatica"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8.wmf"/><Relationship Id="rId5" Type="http://schemas.openxmlformats.org/officeDocument/2006/relationships/image" Target="../media/image27.jpeg"/><Relationship Id="rId4" Type="http://schemas.openxmlformats.org/officeDocument/2006/relationships/image" Target="../media/image26.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3660" y="3206199"/>
            <a:ext cx="5193371" cy="523220"/>
          </a:xfrm>
          <a:prstGeom prst="rect">
            <a:avLst/>
          </a:prstGeom>
        </p:spPr>
        <p:txBody>
          <a:bodyPr wrap="square">
            <a:spAutoFit/>
          </a:bodyPr>
          <a:lstStyle/>
          <a:p>
            <a:pPr defTabSz="914400"/>
            <a:r>
              <a:rPr lang="en-US" sz="1400" dirty="0">
                <a:solidFill>
                  <a:srgbClr val="262626"/>
                </a:solidFill>
                <a:latin typeface="Tahoma" pitchFamily="34" charset="0"/>
                <a:ea typeface="Tahoma" pitchFamily="34" charset="0"/>
                <a:cs typeface="Tahoma" pitchFamily="34" charset="0"/>
              </a:rPr>
              <a:t>View </a:t>
            </a:r>
            <a:r>
              <a:rPr lang="en-US" sz="1400" dirty="0" smtClean="0">
                <a:solidFill>
                  <a:srgbClr val="262626"/>
                </a:solidFill>
                <a:latin typeface="Tahoma" pitchFamily="34" charset="0"/>
                <a:ea typeface="Tahoma" pitchFamily="34" charset="0"/>
                <a:cs typeface="Tahoma" pitchFamily="34" charset="0"/>
              </a:rPr>
              <a:t>Informatica course details at </a:t>
            </a:r>
            <a:r>
              <a:rPr lang="en-US" sz="1400" dirty="0" smtClean="0">
                <a:solidFill>
                  <a:srgbClr val="262626"/>
                </a:solidFill>
                <a:latin typeface="Tahoma" pitchFamily="34" charset="0"/>
                <a:ea typeface="Tahoma" pitchFamily="34" charset="0"/>
                <a:cs typeface="Tahoma" pitchFamily="34" charset="0"/>
                <a:hlinkClick r:id="rId2"/>
              </a:rPr>
              <a:t>www.edureka.co/informatica</a:t>
            </a:r>
            <a:endParaRPr lang="en-US" sz="1400" dirty="0" smtClean="0">
              <a:solidFill>
                <a:srgbClr val="262626"/>
              </a:solidFill>
              <a:latin typeface="Tahoma" pitchFamily="34" charset="0"/>
              <a:ea typeface="Tahoma" pitchFamily="34" charset="0"/>
              <a:cs typeface="Tahoma" pitchFamily="34" charset="0"/>
            </a:endParaRPr>
          </a:p>
          <a:p>
            <a:pPr defTabSz="914400"/>
            <a:r>
              <a:rPr lang="en-US" sz="1400" dirty="0" smtClean="0">
                <a:solidFill>
                  <a:srgbClr val="262626"/>
                </a:solidFill>
                <a:latin typeface="Tahoma" pitchFamily="34" charset="0"/>
                <a:ea typeface="Tahoma" pitchFamily="34" charset="0"/>
                <a:cs typeface="Tahoma" pitchFamily="34" charset="0"/>
              </a:rPr>
              <a:t> </a:t>
            </a:r>
          </a:p>
        </p:txBody>
      </p:sp>
      <p:sp>
        <p:nvSpPr>
          <p:cNvPr id="5" name="TextBox 4"/>
          <p:cNvSpPr txBox="1"/>
          <p:nvPr/>
        </p:nvSpPr>
        <p:spPr>
          <a:xfrm>
            <a:off x="774593" y="2544479"/>
            <a:ext cx="7480569" cy="707886"/>
          </a:xfrm>
          <a:prstGeom prst="rect">
            <a:avLst/>
          </a:prstGeom>
          <a:noFill/>
        </p:spPr>
        <p:txBody>
          <a:bodyPr wrap="square" rtlCol="0">
            <a:spAutoFit/>
          </a:bodyPr>
          <a:lstStyle/>
          <a:p>
            <a:pPr algn="ctr" defTabSz="914400"/>
            <a:r>
              <a:rPr lang="en-US" sz="2000" b="1" dirty="0" smtClean="0">
                <a:solidFill>
                  <a:srgbClr val="262626"/>
                </a:solidFill>
                <a:latin typeface="Castellar" panose="020A0402060406010301" pitchFamily="18" charset="0"/>
              </a:rPr>
              <a:t>    </a:t>
            </a:r>
            <a:r>
              <a:rPr lang="en-US" sz="2000" b="1" dirty="0">
                <a:solidFill>
                  <a:srgbClr val="262626"/>
                </a:solidFill>
                <a:latin typeface="Castellar" panose="020A0402060406010301" pitchFamily="18" charset="0"/>
              </a:rPr>
              <a:t>5 Reasons To Choose Informatica PowerCenter As Your ETL Tool</a:t>
            </a:r>
            <a:endParaRPr lang="en-US" sz="2000" b="1" dirty="0" smtClean="0">
              <a:solidFill>
                <a:srgbClr val="262626"/>
              </a:solidFill>
              <a:latin typeface="Castellar" panose="020A0402060406010301" pitchFamily="18" charset="0"/>
            </a:endParaRPr>
          </a:p>
        </p:txBody>
      </p:sp>
      <p:sp>
        <p:nvSpPr>
          <p:cNvPr id="6" name="TextBox 5"/>
          <p:cNvSpPr txBox="1"/>
          <p:nvPr/>
        </p:nvSpPr>
        <p:spPr>
          <a:xfrm>
            <a:off x="968010" y="3593456"/>
            <a:ext cx="3149513" cy="646331"/>
          </a:xfrm>
          <a:prstGeom prst="rect">
            <a:avLst/>
          </a:prstGeom>
          <a:noFill/>
        </p:spPr>
        <p:txBody>
          <a:bodyPr wrap="square" rtlCol="0">
            <a:spAutoFit/>
          </a:bodyPr>
          <a:lstStyle/>
          <a:p>
            <a:pPr defTabSz="914400"/>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Queries:</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defTabSz="914400"/>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Post on Twitter @edurekaIN: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t>
            </a:r>
            <a:r>
              <a:rPr lang="en-US" sz="1200" dirty="0" err="1" smtClean="0">
                <a:solidFill>
                  <a:srgbClr val="00B0F0"/>
                </a:solidFill>
                <a:latin typeface="Tahoma" panose="020B0604030504040204" pitchFamily="34" charset="0"/>
                <a:ea typeface="Tahoma" panose="020B0604030504040204" pitchFamily="34" charset="0"/>
                <a:cs typeface="Tahoma" panose="020B0604030504040204" pitchFamily="34" charset="0"/>
              </a:rPr>
              <a:t>askEdureka</a:t>
            </a: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defTabSz="914400"/>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Post on Facebook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t>
            </a:r>
            <a:r>
              <a:rPr lang="en-US" sz="1200" dirty="0" err="1" smtClean="0">
                <a:solidFill>
                  <a:srgbClr val="00B0F0"/>
                </a:solidFill>
                <a:latin typeface="Tahoma" panose="020B0604030504040204" pitchFamily="34" charset="0"/>
                <a:ea typeface="Tahoma" panose="020B0604030504040204" pitchFamily="34" charset="0"/>
                <a:cs typeface="Tahoma" panose="020B0604030504040204" pitchFamily="34" charset="0"/>
              </a:rPr>
              <a:t>edurekaIN</a:t>
            </a: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5786947" y="3542240"/>
            <a:ext cx="2619118" cy="830997"/>
          </a:xfrm>
          <a:prstGeom prst="rect">
            <a:avLst/>
          </a:prstGeom>
          <a:noFill/>
        </p:spPr>
        <p:txBody>
          <a:bodyPr wrap="square" rtlCol="0">
            <a:spAutoFit/>
          </a:bodyPr>
          <a:lstStyle/>
          <a:p>
            <a:pPr defTabSz="914400"/>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pPr defTabSz="914400"/>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US : 1800 275 9730 (toll free)</a:t>
            </a:r>
          </a:p>
          <a:p>
            <a:pPr defTabSz="914400"/>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INDIA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+91 88808 62004</a:t>
            </a:r>
          </a:p>
          <a:p>
            <a:pPr defTabSz="914400"/>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Email Us :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hlinkClick r:id="rId3"/>
              </a:rPr>
              <a:t>sales@edureka.co</a:t>
            </a: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Shape 13"/>
          <p:cNvSpPr txBox="1"/>
          <p:nvPr/>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chemeClr val="lt1"/>
                </a:solidFill>
                <a:latin typeface="Tahoma"/>
                <a:ea typeface="Tahoma"/>
                <a:cs typeface="Tahoma"/>
                <a:sym typeface="Tahoma"/>
              </a:rPr>
              <a:t>www.edureka.co/informatica</a:t>
            </a:r>
            <a:endParaRPr lang="en-US" sz="1200" b="0" i="0" u="none" strike="noStrike" cap="none" baseline="0" dirty="0">
              <a:solidFill>
                <a:schemeClr val="lt1"/>
              </a:solidFill>
              <a:latin typeface="Tahoma"/>
              <a:ea typeface="Tahoma"/>
              <a:cs typeface="Tahoma"/>
              <a:sym typeface="Tahoma"/>
            </a:endParaRPr>
          </a:p>
        </p:txBody>
      </p:sp>
    </p:spTree>
    <p:extLst>
      <p:ext uri="{BB962C8B-B14F-4D97-AF65-F5344CB8AC3E}">
        <p14:creationId xmlns:p14="http://schemas.microsoft.com/office/powerpoint/2010/main" val="5372785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28338" y="1730854"/>
            <a:ext cx="4697953" cy="236988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reflection blurRad="6350" stA="53000" endA="300" endPos="35500" dir="5400000" sy="-90000" algn="bl" rotWithShape="0"/>
                </a:effectLst>
              </a:rPr>
              <a:t>Reason 1</a:t>
            </a:r>
          </a:p>
          <a:p>
            <a:pPr algn="ctr"/>
            <a:r>
              <a:rPr lang="en-US" sz="4000" dirty="0">
                <a:solidFill>
                  <a:srgbClr val="262626"/>
                </a:solidFill>
              </a:rPr>
              <a:t>Universal Data Access</a:t>
            </a:r>
            <a:endParaRPr lang="en-IN" sz="4000" dirty="0">
              <a:solidFill>
                <a:srgbClr val="262626"/>
              </a:solidFill>
            </a:endParaRPr>
          </a:p>
          <a:p>
            <a:pPr algn="ctr"/>
            <a:endParaRPr lang="en-US" sz="54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950022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2492990"/>
          </a:xfrm>
          <a:prstGeom prst="rect">
            <a:avLst/>
          </a:prstGeom>
        </p:spPr>
        <p:txBody>
          <a:bodyPr wrap="square">
            <a:spAutoFit/>
          </a:bodyPr>
          <a:lstStyle/>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Offers </a:t>
            </a:r>
            <a:r>
              <a:rPr lang="en-US" sz="1200" dirty="0">
                <a:latin typeface="Tahoma" panose="020B0604030504040204" pitchFamily="34" charset="0"/>
                <a:ea typeface="Tahoma" panose="020B0604030504040204" pitchFamily="34" charset="0"/>
                <a:cs typeface="Tahoma" panose="020B0604030504040204" pitchFamily="34" charset="0"/>
              </a:rPr>
              <a:t>the broadest access </a:t>
            </a:r>
            <a:r>
              <a:rPr lang="en-US" sz="1200" dirty="0" smtClean="0">
                <a:latin typeface="Tahoma" panose="020B0604030504040204" pitchFamily="34" charset="0"/>
                <a:ea typeface="Tahoma" panose="020B0604030504040204" pitchFamily="34" charset="0"/>
                <a:cs typeface="Tahoma" panose="020B0604030504040204" pitchFamily="34" charset="0"/>
              </a:rPr>
              <a:t>to data</a:t>
            </a:r>
            <a:r>
              <a:rPr lang="en-US" sz="1200" dirty="0">
                <a:latin typeface="Tahoma" panose="020B0604030504040204" pitchFamily="34" charset="0"/>
                <a:ea typeface="Tahoma" panose="020B0604030504040204" pitchFamily="34" charset="0"/>
                <a:cs typeface="Tahoma" panose="020B0604030504040204" pitchFamily="34" charset="0"/>
              </a:rPr>
              <a:t>, including near-universal access to all mainframe sources, including IMS, IDMS, </a:t>
            </a:r>
            <a:r>
              <a:rPr lang="en-US" sz="1200" dirty="0" err="1" smtClean="0">
                <a:latin typeface="Tahoma" panose="020B0604030504040204" pitchFamily="34" charset="0"/>
                <a:ea typeface="Tahoma" panose="020B0604030504040204" pitchFamily="34" charset="0"/>
                <a:cs typeface="Tahoma" panose="020B0604030504040204" pitchFamily="34" charset="0"/>
              </a:rPr>
              <a:t>Adabas</a:t>
            </a:r>
            <a:r>
              <a:rPr lang="en-US" sz="1200" dirty="0" smtClean="0">
                <a:latin typeface="Tahoma" panose="020B0604030504040204" pitchFamily="34" charset="0"/>
                <a:ea typeface="Tahoma" panose="020B0604030504040204" pitchFamily="34" charset="0"/>
                <a:cs typeface="Tahoma" panose="020B0604030504040204" pitchFamily="34" charset="0"/>
              </a:rPr>
              <a:t>, Datacom</a:t>
            </a:r>
            <a:r>
              <a:rPr lang="en-US" sz="1200" dirty="0">
                <a:latin typeface="Tahoma" panose="020B0604030504040204" pitchFamily="34" charset="0"/>
                <a:ea typeface="Tahoma" panose="020B0604030504040204" pitchFamily="34" charset="0"/>
                <a:cs typeface="Tahoma" panose="020B0604030504040204" pitchFamily="34" charset="0"/>
              </a:rPr>
              <a:t>, VSAM files and IBM AS/400</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Complemented by Informatica PowerExchange® and the suite of </a:t>
            </a:r>
            <a:r>
              <a:rPr lang="en-US" sz="1200" dirty="0" smtClean="0">
                <a:latin typeface="Tahoma" panose="020B0604030504040204" pitchFamily="34" charset="0"/>
                <a:ea typeface="Tahoma" panose="020B0604030504040204" pitchFamily="34" charset="0"/>
                <a:cs typeface="Tahoma" panose="020B0604030504040204" pitchFamily="34" charset="0"/>
              </a:rPr>
              <a:t>PowerCenter Options</a:t>
            </a:r>
          </a:p>
          <a:p>
            <a:pPr marL="857250" lvl="2"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Structured</a:t>
            </a:r>
            <a:r>
              <a:rPr lang="en-US" sz="1200" dirty="0">
                <a:latin typeface="Tahoma" panose="020B0604030504040204" pitchFamily="34" charset="0"/>
                <a:ea typeface="Tahoma" panose="020B0604030504040204" pitchFamily="34" charset="0"/>
                <a:cs typeface="Tahoma" panose="020B0604030504040204" pitchFamily="34" charset="0"/>
              </a:rPr>
              <a:t>, unstructured, and semi-structured data</a:t>
            </a:r>
          </a:p>
          <a:p>
            <a:pPr marL="857250" lvl="2"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Relational</a:t>
            </a:r>
            <a:r>
              <a:rPr lang="en-US" sz="1200" dirty="0">
                <a:latin typeface="Tahoma" panose="020B0604030504040204" pitchFamily="34" charset="0"/>
                <a:ea typeface="Tahoma" panose="020B0604030504040204" pitchFamily="34" charset="0"/>
                <a:cs typeface="Tahoma" panose="020B0604030504040204" pitchFamily="34" charset="0"/>
              </a:rPr>
              <a:t>, mainframe, </a:t>
            </a:r>
            <a:r>
              <a:rPr lang="en-US" sz="1200" dirty="0" smtClean="0">
                <a:latin typeface="Tahoma" panose="020B0604030504040204" pitchFamily="34" charset="0"/>
                <a:ea typeface="Tahoma" panose="020B0604030504040204" pitchFamily="34" charset="0"/>
                <a:cs typeface="Tahoma" panose="020B0604030504040204" pitchFamily="34" charset="0"/>
              </a:rPr>
              <a:t>file</a:t>
            </a:r>
            <a:r>
              <a:rPr lang="en-US" sz="1200" dirty="0">
                <a:latin typeface="Tahoma" panose="020B0604030504040204" pitchFamily="34" charset="0"/>
                <a:ea typeface="Tahoma" panose="020B0604030504040204" pitchFamily="34" charset="0"/>
                <a:cs typeface="Tahoma" panose="020B0604030504040204" pitchFamily="34" charset="0"/>
              </a:rPr>
              <a:t>, and standards-based data</a:t>
            </a:r>
          </a:p>
          <a:p>
            <a:pPr marL="857250" lvl="2"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err="1" smtClean="0">
                <a:latin typeface="Tahoma" panose="020B0604030504040204" pitchFamily="34" charset="0"/>
                <a:ea typeface="Tahoma" panose="020B0604030504040204" pitchFamily="34" charset="0"/>
                <a:cs typeface="Tahoma" panose="020B0604030504040204" pitchFamily="34" charset="0"/>
              </a:rPr>
              <a:t>NoSQL</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big data stores such as Hadoop HDFS</a:t>
            </a:r>
          </a:p>
          <a:p>
            <a:pPr marL="857250" lvl="2"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Message </a:t>
            </a:r>
            <a:r>
              <a:rPr lang="en-US" sz="1200" dirty="0">
                <a:latin typeface="Tahoma" panose="020B0604030504040204" pitchFamily="34" charset="0"/>
                <a:ea typeface="Tahoma" panose="020B0604030504040204" pitchFamily="34" charset="0"/>
                <a:cs typeface="Tahoma" panose="020B0604030504040204" pitchFamily="34" charset="0"/>
              </a:rPr>
              <a:t>queue data</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7287838" cy="492443"/>
          </a:xfrm>
          <a:prstGeom prst="rect">
            <a:avLst/>
          </a:prstGeom>
          <a:noFill/>
        </p:spPr>
        <p:txBody>
          <a:bodyPr wrap="square" rtlCol="0">
            <a:spAutoFit/>
          </a:bodyPr>
          <a:lstStyle/>
          <a:p>
            <a:pPr defTabSz="685766"/>
            <a:r>
              <a:rPr lang="en-US" sz="2600" dirty="0">
                <a:solidFill>
                  <a:srgbClr val="262626"/>
                </a:solidFill>
              </a:rPr>
              <a:t>Universal Data Access</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493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3015" y="1592630"/>
            <a:ext cx="7953154" cy="2985433"/>
          </a:xfrm>
          <a:prstGeom prst="rect">
            <a:avLst/>
          </a:prstGeom>
          <a:noFill/>
        </p:spPr>
        <p:txBody>
          <a:bodyPr wrap="square" lIns="91440" tIns="45720" rIns="91440" bIns="45720">
            <a:spAutoFit/>
          </a:bodyPr>
          <a:lstStyle/>
          <a:p>
            <a:pPr algn="ctr"/>
            <a:r>
              <a:rPr lang="en-US" sz="5400" b="0" cap="none" spc="0" dirty="0" smtClean="0">
                <a:ln w="0"/>
                <a:solidFill>
                  <a:srgbClr val="C00000"/>
                </a:solidFill>
                <a:effectLst>
                  <a:reflection blurRad="6350" stA="53000" endA="300" endPos="35500" dir="5400000" sy="-90000" algn="bl" rotWithShape="0"/>
                </a:effectLst>
              </a:rPr>
              <a:t>Reason 2</a:t>
            </a:r>
          </a:p>
          <a:p>
            <a:pPr algn="ctr" defTabSz="685766"/>
            <a:r>
              <a:rPr lang="en-US" sz="4000" dirty="0">
                <a:solidFill>
                  <a:srgbClr val="262626"/>
                </a:solidFill>
              </a:rPr>
              <a:t>Mission-Critical, Enterprise-Wide Data Integration</a:t>
            </a:r>
            <a:endParaRPr lang="en-IN" sz="4000" dirty="0">
              <a:solidFill>
                <a:srgbClr val="262626"/>
              </a:solidFill>
            </a:endParaRPr>
          </a:p>
          <a:p>
            <a:pPr algn="ctr"/>
            <a:endParaRPr lang="en-US" sz="54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925592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2677656"/>
          </a:xfrm>
          <a:prstGeom prst="rect">
            <a:avLst/>
          </a:prstGeom>
        </p:spPr>
        <p:txBody>
          <a:bodyPr wrap="square">
            <a:spAutoFit/>
          </a:bodyPr>
          <a:lstStyle/>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Manages </a:t>
            </a:r>
            <a:r>
              <a:rPr lang="en-US" sz="1200" dirty="0">
                <a:latin typeface="Tahoma" panose="020B0604030504040204" pitchFamily="34" charset="0"/>
                <a:ea typeface="Tahoma" panose="020B0604030504040204" pitchFamily="34" charset="0"/>
                <a:cs typeface="Tahoma" panose="020B0604030504040204" pitchFamily="34" charset="0"/>
              </a:rPr>
              <a:t>a broader range of data integration initiatives.</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Meet </a:t>
            </a:r>
            <a:r>
              <a:rPr lang="en-US" sz="1200" dirty="0">
                <a:latin typeface="Tahoma" panose="020B0604030504040204" pitchFamily="34" charset="0"/>
                <a:ea typeface="Tahoma" panose="020B0604030504040204" pitchFamily="34" charset="0"/>
                <a:cs typeface="Tahoma" panose="020B0604030504040204" pitchFamily="34" charset="0"/>
              </a:rPr>
              <a:t>enterprise demands for </a:t>
            </a:r>
            <a:r>
              <a:rPr lang="en-US" sz="1200" dirty="0" smtClean="0">
                <a:latin typeface="Tahoma" panose="020B0604030504040204" pitchFamily="34" charset="0"/>
                <a:ea typeface="Tahoma" panose="020B0604030504040204" pitchFamily="34" charset="0"/>
                <a:cs typeface="Tahoma" panose="020B0604030504040204" pitchFamily="34" charset="0"/>
              </a:rPr>
              <a:t>security, performance</a:t>
            </a:r>
            <a:r>
              <a:rPr lang="en-US" sz="1200" dirty="0">
                <a:latin typeface="Tahoma" panose="020B0604030504040204" pitchFamily="34" charset="0"/>
                <a:ea typeface="Tahoma" panose="020B0604030504040204" pitchFamily="34" charset="0"/>
                <a:cs typeface="Tahoma" panose="020B0604030504040204" pitchFamily="34" charset="0"/>
              </a:rPr>
              <a:t>, scalability, collaboration, and governance through </a:t>
            </a:r>
            <a:r>
              <a:rPr lang="en-US" sz="1200" dirty="0" smtClean="0">
                <a:latin typeface="Tahoma" panose="020B0604030504040204" pitchFamily="34" charset="0"/>
                <a:ea typeface="Tahoma" panose="020B0604030504040204" pitchFamily="34" charset="0"/>
                <a:cs typeface="Tahoma" panose="020B0604030504040204" pitchFamily="34" charset="0"/>
              </a:rPr>
              <a:t>powerful </a:t>
            </a:r>
            <a:r>
              <a:rPr lang="en-US" sz="1200" dirty="0">
                <a:latin typeface="Tahoma" panose="020B0604030504040204" pitchFamily="34" charset="0"/>
                <a:ea typeface="Tahoma" panose="020B0604030504040204" pitchFamily="34" charset="0"/>
                <a:cs typeface="Tahoma" panose="020B0604030504040204" pitchFamily="34" charset="0"/>
              </a:rPr>
              <a:t>capabilities </a:t>
            </a:r>
            <a:r>
              <a:rPr lang="en-US" sz="1200" dirty="0" smtClean="0">
                <a:latin typeface="Tahoma" panose="020B0604030504040204" pitchFamily="34" charset="0"/>
                <a:ea typeface="Tahoma" panose="020B0604030504040204" pitchFamily="34" charset="0"/>
                <a:cs typeface="Tahoma" panose="020B0604030504040204" pitchFamily="34" charset="0"/>
              </a:rPr>
              <a:t>as</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High availability/failover/seamless </a:t>
            </a:r>
            <a:r>
              <a:rPr lang="en-US" sz="1200" dirty="0" smtClean="0">
                <a:latin typeface="Tahoma" panose="020B0604030504040204" pitchFamily="34" charset="0"/>
                <a:ea typeface="Tahoma" panose="020B0604030504040204" pitchFamily="34" charset="0"/>
                <a:cs typeface="Tahoma" panose="020B0604030504040204" pitchFamily="34" charset="0"/>
              </a:rPr>
              <a:t>recovery</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Grid Computing Support</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Pushdown optimization </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Metadata </a:t>
            </a:r>
            <a:r>
              <a:rPr lang="en-US" sz="1200" dirty="0">
                <a:latin typeface="Tahoma" panose="020B0604030504040204" pitchFamily="34" charset="0"/>
                <a:ea typeface="Tahoma" panose="020B0604030504040204" pitchFamily="34" charset="0"/>
                <a:cs typeface="Tahoma" panose="020B0604030504040204" pitchFamily="34" charset="0"/>
              </a:rPr>
              <a:t>management</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Team-based </a:t>
            </a:r>
            <a:r>
              <a:rPr lang="en-US" sz="1200" dirty="0">
                <a:latin typeface="Tahoma" panose="020B0604030504040204" pitchFamily="34" charset="0"/>
                <a:ea typeface="Tahoma" panose="020B0604030504040204" pitchFamily="34" charset="0"/>
                <a:cs typeface="Tahoma" panose="020B0604030504040204" pitchFamily="34" charset="0"/>
              </a:rPr>
              <a:t>development</a:t>
            </a:r>
          </a:p>
        </p:txBody>
      </p:sp>
      <p:sp>
        <p:nvSpPr>
          <p:cNvPr id="4" name="TextBox 3"/>
          <p:cNvSpPr txBox="1"/>
          <p:nvPr/>
        </p:nvSpPr>
        <p:spPr>
          <a:xfrm>
            <a:off x="398837" y="145918"/>
            <a:ext cx="7287838" cy="492443"/>
          </a:xfrm>
          <a:prstGeom prst="rect">
            <a:avLst/>
          </a:prstGeom>
          <a:noFill/>
        </p:spPr>
        <p:txBody>
          <a:bodyPr wrap="square" rtlCol="0">
            <a:spAutoFit/>
          </a:bodyPr>
          <a:lstStyle/>
          <a:p>
            <a:pPr defTabSz="685766"/>
            <a:r>
              <a:rPr lang="en-US" sz="2600" dirty="0">
                <a:solidFill>
                  <a:srgbClr val="262626"/>
                </a:solidFill>
              </a:rPr>
              <a:t>Mission-Critical, Enterprise-Wide Data Integration</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964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2308324"/>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Mission-Critical, Enterprise-Wide Data Integration</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Data </a:t>
            </a:r>
            <a:r>
              <a:rPr lang="en-US" sz="1200" dirty="0" smtClean="0">
                <a:latin typeface="Tahoma" panose="020B0604030504040204" pitchFamily="34" charset="0"/>
                <a:ea typeface="Tahoma" panose="020B0604030504040204" pitchFamily="34" charset="0"/>
                <a:cs typeface="Tahoma" panose="020B0604030504040204" pitchFamily="34" charset="0"/>
              </a:rPr>
              <a:t>masking</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Data </a:t>
            </a:r>
            <a:r>
              <a:rPr lang="en-US" sz="1200" dirty="0" smtClean="0">
                <a:latin typeface="Tahoma" panose="020B0604030504040204" pitchFamily="34" charset="0"/>
                <a:ea typeface="Tahoma" panose="020B0604030504040204" pitchFamily="34" charset="0"/>
                <a:cs typeface="Tahoma" panose="020B0604030504040204" pitchFamily="34" charset="0"/>
              </a:rPr>
              <a:t>validation</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Proactive Monitoring</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In built scheduling tool</a:t>
            </a:r>
          </a:p>
          <a:p>
            <a:pPr marL="857250" lvl="2"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r>
              <a:rPr lang="en-US" sz="1200" dirty="0">
                <a:latin typeface="Tahoma" panose="020B0604030504040204" pitchFamily="34" charset="0"/>
                <a:ea typeface="Tahoma" panose="020B0604030504040204" pitchFamily="34" charset="0"/>
                <a:cs typeface="Tahoma" panose="020B0604030504040204" pitchFamily="34" charset="0"/>
              </a:rPr>
              <a:t>	</a:t>
            </a:r>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98837" y="145918"/>
            <a:ext cx="7287838" cy="492443"/>
          </a:xfrm>
          <a:prstGeom prst="rect">
            <a:avLst/>
          </a:prstGeom>
          <a:noFill/>
        </p:spPr>
        <p:txBody>
          <a:bodyPr wrap="square" rtlCol="0">
            <a:spAutoFit/>
          </a:bodyPr>
          <a:lstStyle/>
          <a:p>
            <a:pPr defTabSz="685766"/>
            <a:r>
              <a:rPr lang="en-US" sz="2600" dirty="0">
                <a:solidFill>
                  <a:srgbClr val="262626"/>
                </a:solidFill>
              </a:rPr>
              <a:t>Mission-Critical, Enterprise-Wide Data Integration</a:t>
            </a:r>
            <a:endParaRPr lang="en-IN" sz="2600" dirty="0">
              <a:solidFill>
                <a:srgbClr val="262626"/>
              </a:solidFill>
            </a:endParaRPr>
          </a:p>
        </p:txBody>
      </p:sp>
    </p:spTree>
    <p:extLst>
      <p:ext uri="{BB962C8B-B14F-4D97-AF65-F5344CB8AC3E}">
        <p14:creationId xmlns:p14="http://schemas.microsoft.com/office/powerpoint/2010/main" val="52421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3194721"/>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Failover</a:t>
            </a:r>
          </a:p>
          <a:p>
            <a:pPr marL="628650" lvl="1" indent="-2857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Automatic restart of PowerCenter services on same or another node</a:t>
            </a:r>
          </a:p>
          <a:p>
            <a:pPr marL="628650" lvl="1" indent="-2857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Primary and backup nodes</a:t>
            </a:r>
          </a:p>
          <a:p>
            <a:pPr marL="628650" lvl="1" indent="-2857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No fail-back to </a:t>
            </a:r>
            <a:r>
              <a:rPr lang="en-US" sz="1200" dirty="0" smtClean="0">
                <a:latin typeface="Tahoma" panose="020B0604030504040204" pitchFamily="34" charset="0"/>
                <a:ea typeface="Tahoma" panose="020B0604030504040204" pitchFamily="34" charset="0"/>
                <a:cs typeface="Tahoma" panose="020B0604030504040204" pitchFamily="34" charset="0"/>
              </a:rPr>
              <a:t>primary</a:t>
            </a:r>
          </a:p>
          <a:p>
            <a:pPr marL="628650" lvl="1" indent="-2857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9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Resilience</a:t>
            </a:r>
          </a:p>
          <a:p>
            <a:pPr marL="628650" lvl="1" indent="-2857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Automatic retry of failed connections within configured period</a:t>
            </a:r>
          </a:p>
          <a:p>
            <a:pPr marL="628650" lvl="1" indent="-2857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Clients and sessions resilient to</a:t>
            </a:r>
          </a:p>
          <a:p>
            <a:pPr marL="971550" lvl="2" indent="-2857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Network errors</a:t>
            </a:r>
          </a:p>
          <a:p>
            <a:pPr marL="971550" lvl="2" indent="-2857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DB connection failures</a:t>
            </a:r>
          </a:p>
          <a:p>
            <a:pPr marL="971550" lvl="2" indent="-2857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FTP connection </a:t>
            </a:r>
            <a:r>
              <a:rPr lang="en-US" sz="1200" dirty="0" smtClean="0">
                <a:latin typeface="Tahoma" panose="020B0604030504040204" pitchFamily="34" charset="0"/>
                <a:ea typeface="Tahoma" panose="020B0604030504040204" pitchFamily="34" charset="0"/>
                <a:cs typeface="Tahoma" panose="020B0604030504040204" pitchFamily="34" charset="0"/>
              </a:rPr>
              <a:t>failures</a:t>
            </a:r>
          </a:p>
          <a:p>
            <a:pPr marL="971550" lvl="2" indent="-2857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9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Recovery </a:t>
            </a:r>
          </a:p>
          <a:p>
            <a:pPr marL="628650" lvl="1" indent="-2857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Running workflow and sessions is automatically restarted/resumed</a:t>
            </a:r>
          </a:p>
          <a:p>
            <a:pPr marL="628650" lvl="1"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Checkpoints</a:t>
            </a:r>
          </a:p>
          <a:p>
            <a:pPr marL="628650" lvl="1" indent="-2857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9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HA License</a:t>
            </a: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High Availability Features</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621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7854" y="1730854"/>
            <a:ext cx="5178918" cy="236988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reflection blurRad="6350" stA="53000" endA="300" endPos="35500" dir="5400000" sy="-90000" algn="bl" rotWithShape="0"/>
                </a:effectLst>
              </a:rPr>
              <a:t>Reason 3</a:t>
            </a:r>
          </a:p>
          <a:p>
            <a:pPr defTabSz="685766"/>
            <a:r>
              <a:rPr lang="en-US" sz="4000" dirty="0">
                <a:solidFill>
                  <a:srgbClr val="262626"/>
                </a:solidFill>
              </a:rPr>
              <a:t>Cost Effective Scalability</a:t>
            </a:r>
            <a:endParaRPr lang="en-IN" sz="4000" dirty="0">
              <a:solidFill>
                <a:srgbClr val="262626"/>
              </a:solidFill>
            </a:endParaRPr>
          </a:p>
          <a:p>
            <a:pPr algn="ctr"/>
            <a:endParaRPr lang="en-US" sz="54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251526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6576" y="803697"/>
            <a:ext cx="8255172" cy="2308324"/>
          </a:xfrm>
          <a:prstGeom prst="rect">
            <a:avLst/>
          </a:prstGeom>
        </p:spPr>
        <p:txBody>
          <a:bodyPr wrap="square">
            <a:spAutoFit/>
          </a:bodyPr>
          <a:lstStyle/>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Interoperate </a:t>
            </a:r>
            <a:r>
              <a:rPr lang="en-US" sz="1200" dirty="0">
                <a:latin typeface="Tahoma" panose="020B0604030504040204" pitchFamily="34" charset="0"/>
                <a:ea typeface="Tahoma" panose="020B0604030504040204" pitchFamily="34" charset="0"/>
                <a:cs typeface="Tahoma" panose="020B0604030504040204" pitchFamily="34" charset="0"/>
              </a:rPr>
              <a:t>across </a:t>
            </a:r>
            <a:r>
              <a:rPr lang="en-US" sz="1200" dirty="0" smtClean="0">
                <a:latin typeface="Tahoma" panose="020B0604030504040204" pitchFamily="34" charset="0"/>
                <a:ea typeface="Tahoma" panose="020B0604030504040204" pitchFamily="34" charset="0"/>
                <a:cs typeface="Tahoma" panose="020B0604030504040204" pitchFamily="34" charset="0"/>
              </a:rPr>
              <a:t>Organization’s entire existing infrastructure</a:t>
            </a:r>
            <a:r>
              <a:rPr lang="en-US" sz="1200" dirty="0">
                <a:latin typeface="Tahoma" panose="020B0604030504040204" pitchFamily="34" charset="0"/>
                <a:ea typeface="Tahoma" panose="020B0604030504040204" pitchFamily="34" charset="0"/>
                <a:cs typeface="Tahoma" panose="020B0604030504040204" pitchFamily="34" charset="0"/>
              </a:rPr>
              <a:t>, including all hardware, software, operating systems and application </a:t>
            </a:r>
            <a:r>
              <a:rPr lang="en-US" sz="1200" dirty="0" smtClean="0">
                <a:latin typeface="Tahoma" panose="020B0604030504040204" pitchFamily="34" charset="0"/>
                <a:ea typeface="Tahoma" panose="020B0604030504040204" pitchFamily="34" charset="0"/>
                <a:cs typeface="Tahoma" panose="020B0604030504040204" pitchFamily="34" charset="0"/>
              </a:rPr>
              <a:t>servers</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Partitioning</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Parallel Execution of session</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Workflow Concurrent execution</a:t>
            </a:r>
          </a:p>
          <a:p>
            <a:pPr marL="857250" lvl="2"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Integration service on grid</a:t>
            </a: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Session on Grid</a:t>
            </a:r>
            <a:r>
              <a:rPr lang="en-US" sz="1200" dirty="0">
                <a:latin typeface="Tahoma" panose="020B0604030504040204" pitchFamily="34" charset="0"/>
                <a:ea typeface="Tahoma" panose="020B0604030504040204" pitchFamily="34" charset="0"/>
                <a:cs typeface="Tahoma" panose="020B0604030504040204" pitchFamily="34" charset="0"/>
              </a:rPr>
              <a:t>	</a:t>
            </a:r>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7287838" cy="492443"/>
          </a:xfrm>
          <a:prstGeom prst="rect">
            <a:avLst/>
          </a:prstGeom>
          <a:noFill/>
        </p:spPr>
        <p:txBody>
          <a:bodyPr wrap="square" rtlCol="0">
            <a:spAutoFit/>
          </a:bodyPr>
          <a:lstStyle/>
          <a:p>
            <a:pPr defTabSz="685766"/>
            <a:r>
              <a:rPr lang="en-US" sz="2600" dirty="0">
                <a:solidFill>
                  <a:srgbClr val="262626"/>
                </a:solidFill>
              </a:rPr>
              <a:t>Cost Effective Scalability</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268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2862322"/>
          </a:xfrm>
          <a:prstGeom prst="rect">
            <a:avLst/>
          </a:prstGeom>
        </p:spPr>
        <p:txBody>
          <a:bodyPr wrap="square">
            <a:spAutoFit/>
          </a:bodyPr>
          <a:lstStyle/>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Achieve Parallelism using PowerCenter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Partitioning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Option</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Process </a:t>
            </a:r>
            <a:r>
              <a:rPr lang="en-US" sz="1200" dirty="0">
                <a:latin typeface="Tahoma" panose="020B0604030504040204" pitchFamily="34" charset="0"/>
                <a:ea typeface="Tahoma" panose="020B0604030504040204" pitchFamily="34" charset="0"/>
                <a:cs typeface="Tahoma" panose="020B0604030504040204" pitchFamily="34" charset="0"/>
              </a:rPr>
              <a:t>Massive Data Volumes </a:t>
            </a:r>
            <a:r>
              <a:rPr lang="en-US" sz="1200" dirty="0" smtClean="0">
                <a:latin typeface="Tahoma" panose="020B0604030504040204" pitchFamily="34" charset="0"/>
                <a:ea typeface="Tahoma" panose="020B0604030504040204" pitchFamily="34" charset="0"/>
                <a:cs typeface="Tahoma" panose="020B0604030504040204" pitchFamily="34" charset="0"/>
              </a:rPr>
              <a:t>with High Performance</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Data Smart </a:t>
            </a:r>
            <a:r>
              <a:rPr lang="en-US" sz="1200" dirty="0" smtClean="0">
                <a:latin typeface="Tahoma" panose="020B0604030504040204" pitchFamily="34" charset="0"/>
                <a:ea typeface="Tahoma" panose="020B0604030504040204" pitchFamily="34" charset="0"/>
                <a:cs typeface="Tahoma" panose="020B0604030504040204" pitchFamily="34" charset="0"/>
              </a:rPr>
              <a:t>Parallelism</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Guaranteed Data </a:t>
            </a:r>
            <a:r>
              <a:rPr lang="en-US" sz="1200" dirty="0" smtClean="0">
                <a:latin typeface="Tahoma" panose="020B0604030504040204" pitchFamily="34" charset="0"/>
                <a:ea typeface="Tahoma" panose="020B0604030504040204" pitchFamily="34" charset="0"/>
                <a:cs typeface="Tahoma" panose="020B0604030504040204" pitchFamily="34" charset="0"/>
              </a:rPr>
              <a:t>Integrity</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Session Design </a:t>
            </a:r>
            <a:r>
              <a:rPr lang="en-US" sz="1200" dirty="0" smtClean="0">
                <a:latin typeface="Tahoma" panose="020B0604030504040204" pitchFamily="34" charset="0"/>
                <a:ea typeface="Tahoma" panose="020B0604030504040204" pitchFamily="34" charset="0"/>
                <a:cs typeface="Tahoma" panose="020B0604030504040204" pitchFamily="34" charset="0"/>
              </a:rPr>
              <a:t>Tools</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Integrated Monitoring </a:t>
            </a:r>
            <a:r>
              <a:rPr lang="en-US" sz="1200" dirty="0" smtClean="0">
                <a:latin typeface="Tahoma" panose="020B0604030504040204" pitchFamily="34" charset="0"/>
                <a:ea typeface="Tahoma" panose="020B0604030504040204" pitchFamily="34" charset="0"/>
                <a:cs typeface="Tahoma" panose="020B0604030504040204" pitchFamily="34" charset="0"/>
              </a:rPr>
              <a:t>Console</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Concurrent Workflow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Execution</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Workflows can be configured to execute concurrently</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smtClean="0">
                <a:solidFill>
                  <a:srgbClr val="262626"/>
                </a:solidFill>
              </a:rPr>
              <a:t>Parallel Job Execution</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10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6" y="145918"/>
            <a:ext cx="6504883" cy="492443"/>
          </a:xfrm>
          <a:prstGeom prst="rect">
            <a:avLst/>
          </a:prstGeom>
          <a:noFill/>
        </p:spPr>
        <p:txBody>
          <a:bodyPr wrap="square" rtlCol="0">
            <a:spAutoFit/>
          </a:bodyPr>
          <a:lstStyle/>
          <a:p>
            <a:pPr defTabSz="685766"/>
            <a:r>
              <a:rPr lang="en-IN" sz="2600" dirty="0">
                <a:solidFill>
                  <a:srgbClr val="262626"/>
                </a:solidFill>
                <a:latin typeface="+mj-lt"/>
              </a:rPr>
              <a:t>PowerCenter Architecture - Proven Scalability</a:t>
            </a:r>
          </a:p>
        </p:txBody>
      </p:sp>
      <p:pic>
        <p:nvPicPr>
          <p:cNvPr id="6" name="Picture 5"/>
          <p:cNvPicPr>
            <a:picLocks noChangeAspect="1"/>
          </p:cNvPicPr>
          <p:nvPr/>
        </p:nvPicPr>
        <p:blipFill>
          <a:blip r:embed="rId3"/>
          <a:stretch>
            <a:fillRect/>
          </a:stretch>
        </p:blipFill>
        <p:spPr>
          <a:xfrm>
            <a:off x="1922497" y="1428749"/>
            <a:ext cx="5299007" cy="3076575"/>
          </a:xfrm>
          <a:prstGeom prst="rect">
            <a:avLst/>
          </a:prstGeom>
        </p:spPr>
      </p:pic>
      <p:sp>
        <p:nvSpPr>
          <p:cNvPr id="8" name="Rectangle 7"/>
          <p:cNvSpPr/>
          <p:nvPr/>
        </p:nvSpPr>
        <p:spPr>
          <a:xfrm>
            <a:off x="409480" y="814330"/>
            <a:ext cx="8255172" cy="276999"/>
          </a:xfrm>
          <a:prstGeom prst="rect">
            <a:avLst/>
          </a:prstGeom>
        </p:spPr>
        <p:txBody>
          <a:bodyPr wrap="square">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Threaded Parallel Processing</a:t>
            </a:r>
          </a:p>
        </p:txBody>
      </p:sp>
    </p:spTree>
    <p:extLst>
      <p:ext uri="{BB962C8B-B14F-4D97-AF65-F5344CB8AC3E}">
        <p14:creationId xmlns:p14="http://schemas.microsoft.com/office/powerpoint/2010/main" val="350517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729193"/>
            <a:ext cx="4116768" cy="1625060"/>
          </a:xfrm>
          <a:prstGeom prst="rect">
            <a:avLst/>
          </a:prstGeom>
          <a:noFill/>
        </p:spPr>
        <p:txBody>
          <a:bodyPr wrap="none" rtlCol="0">
            <a:spAutoFit/>
          </a:bodyPr>
          <a:lstStyle/>
          <a:p>
            <a:pPr>
              <a:lnSpc>
                <a:spcPct val="150000"/>
              </a:lnSpc>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the end of this session, you will be able to understand:</a:t>
            </a:r>
          </a:p>
          <a:p>
            <a:pPr marL="128588" indent="-128588" algn="just" defTabSz="914378">
              <a:lnSpc>
                <a:spcPct val="150000"/>
              </a:lnSpc>
              <a:spcBef>
                <a:spcPct val="20000"/>
              </a:spcBef>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Common Challenges in Data Integration</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28588" indent="-128588" algn="just" defTabSz="914378">
              <a:lnSpc>
                <a:spcPct val="150000"/>
              </a:lnSpc>
              <a:spcBef>
                <a:spcPct val="20000"/>
              </a:spcBef>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Informatica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Overview</a:t>
            </a:r>
          </a:p>
          <a:p>
            <a:pPr marL="128588" indent="-128588" algn="just" defTabSz="914378">
              <a:lnSpc>
                <a:spcPct val="150000"/>
              </a:lnSpc>
              <a:spcBef>
                <a:spcPct val="20000"/>
              </a:spcBef>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Reasons to Choose </a:t>
            </a:r>
            <a:r>
              <a:rPr lang="en-US"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Informatica</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28588" indent="-128588" algn="just" defTabSz="914378">
              <a:lnSpc>
                <a:spcPct val="150000"/>
              </a:lnSpc>
              <a:spcBef>
                <a:spcPct val="20000"/>
              </a:spcBef>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High Availability and Recovery in </a:t>
            </a:r>
            <a:r>
              <a:rPr lang="en-US"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Informatica</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398837" y="145918"/>
            <a:ext cx="4635501" cy="492443"/>
          </a:xfrm>
          <a:prstGeom prst="rect">
            <a:avLst/>
          </a:prstGeom>
          <a:noFill/>
        </p:spPr>
        <p:txBody>
          <a:bodyPr wrap="square" rtlCol="0">
            <a:spAutoFit/>
          </a:bodyPr>
          <a:lstStyle/>
          <a:p>
            <a:pPr defTabSz="685766"/>
            <a:r>
              <a:rPr lang="en-IN" sz="2600" dirty="0">
                <a:solidFill>
                  <a:srgbClr val="262626"/>
                </a:solidFill>
              </a:rPr>
              <a:t>Objectives</a:t>
            </a:r>
          </a:p>
        </p:txBody>
      </p:sp>
    </p:spTree>
    <p:extLst>
      <p:ext uri="{BB962C8B-B14F-4D97-AF65-F5344CB8AC3E}">
        <p14:creationId xmlns:p14="http://schemas.microsoft.com/office/powerpoint/2010/main" val="1833954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6" y="145918"/>
            <a:ext cx="6504883" cy="492443"/>
          </a:xfrm>
          <a:prstGeom prst="rect">
            <a:avLst/>
          </a:prstGeom>
          <a:noFill/>
        </p:spPr>
        <p:txBody>
          <a:bodyPr wrap="square" rtlCol="0">
            <a:spAutoFit/>
          </a:bodyPr>
          <a:lstStyle/>
          <a:p>
            <a:pPr defTabSz="685766"/>
            <a:r>
              <a:rPr lang="en-IN" sz="2600" dirty="0">
                <a:solidFill>
                  <a:srgbClr val="262626"/>
                </a:solidFill>
                <a:latin typeface="+mj-lt"/>
              </a:rPr>
              <a:t>PowerCenter Architecture - Proven Scalability</a:t>
            </a:r>
          </a:p>
        </p:txBody>
      </p:sp>
      <p:sp>
        <p:nvSpPr>
          <p:cNvPr id="8" name="Rectangle 7"/>
          <p:cNvSpPr/>
          <p:nvPr/>
        </p:nvSpPr>
        <p:spPr>
          <a:xfrm>
            <a:off x="409480" y="814330"/>
            <a:ext cx="8255172" cy="276999"/>
          </a:xfrm>
          <a:prstGeom prst="rect">
            <a:avLst/>
          </a:prstGeom>
        </p:spPr>
        <p:txBody>
          <a:bodyPr wrap="square">
            <a:spAutoFi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Concurrent Processing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3"/>
          <a:stretch>
            <a:fillRect/>
          </a:stretch>
        </p:blipFill>
        <p:spPr>
          <a:xfrm>
            <a:off x="2100739" y="1430100"/>
            <a:ext cx="4942522" cy="3084749"/>
          </a:xfrm>
          <a:prstGeom prst="rect">
            <a:avLst/>
          </a:prstGeom>
        </p:spPr>
      </p:pic>
    </p:spTree>
    <p:extLst>
      <p:ext uri="{BB962C8B-B14F-4D97-AF65-F5344CB8AC3E}">
        <p14:creationId xmlns:p14="http://schemas.microsoft.com/office/powerpoint/2010/main" val="3123106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309" y="1870378"/>
            <a:ext cx="5151336" cy="14851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8837" y="145918"/>
            <a:ext cx="5828968" cy="492443"/>
          </a:xfrm>
          <a:prstGeom prst="rect">
            <a:avLst/>
          </a:prstGeom>
          <a:noFill/>
        </p:spPr>
        <p:txBody>
          <a:bodyPr wrap="square" rtlCol="0">
            <a:spAutoFit/>
          </a:bodyPr>
          <a:lstStyle/>
          <a:p>
            <a:pPr defTabSz="685766"/>
            <a:r>
              <a:rPr lang="en-US" sz="2600" dirty="0">
                <a:solidFill>
                  <a:srgbClr val="262626"/>
                </a:solidFill>
                <a:latin typeface="+mj-lt"/>
              </a:rPr>
              <a:t>Threads, Partition Points and Stages</a:t>
            </a:r>
            <a:endParaRPr lang="en-IN" sz="2600" dirty="0">
              <a:solidFill>
                <a:srgbClr val="262626"/>
              </a:solidFill>
              <a:latin typeface="+mj-lt"/>
            </a:endParaRPr>
          </a:p>
        </p:txBody>
      </p:sp>
      <p:sp>
        <p:nvSpPr>
          <p:cNvPr id="3" name="Rectangle 2"/>
          <p:cNvSpPr/>
          <p:nvPr/>
        </p:nvSpPr>
        <p:spPr>
          <a:xfrm>
            <a:off x="514255" y="810522"/>
            <a:ext cx="8065911" cy="830997"/>
          </a:xfrm>
          <a:prstGeom prst="rect">
            <a:avLst/>
          </a:prstGeom>
        </p:spPr>
        <p:txBody>
          <a:bodyPr wrap="square">
            <a:spAutoFit/>
          </a:bodyPr>
          <a:lstStyle/>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Threads are created to move data down the pipeline</a:t>
            </a: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The data is moved in pipeline stages defined by partition points. Stages run in parallel</a:t>
            </a: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By default PowerCenter assigns a partition point (    </a:t>
            </a:r>
            <a:r>
              <a:rPr lang="en-US" sz="1200" dirty="0" smtClean="0">
                <a:latin typeface="Tahoma" panose="020B0604030504040204" pitchFamily="34" charset="0"/>
                <a:ea typeface="Tahoma" panose="020B0604030504040204" pitchFamily="34" charset="0"/>
                <a:cs typeface="Tahoma" panose="020B0604030504040204" pitchFamily="34" charset="0"/>
              </a:rPr>
              <a:t>   ) </a:t>
            </a:r>
            <a:r>
              <a:rPr lang="en-US" sz="1200" dirty="0">
                <a:latin typeface="Tahoma" panose="020B0604030504040204" pitchFamily="34" charset="0"/>
                <a:ea typeface="Tahoma" panose="020B0604030504040204" pitchFamily="34" charset="0"/>
                <a:cs typeface="Tahoma" panose="020B0604030504040204" pitchFamily="34" charset="0"/>
              </a:rPr>
              <a:t>at the Source Qualifier, Target, and Aggregator transformations</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292" y="1195249"/>
            <a:ext cx="279258" cy="23207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rotWithShape="1">
          <a:blip r:embed="rId5"/>
          <a:srcRect t="49300"/>
          <a:stretch/>
        </p:blipFill>
        <p:spPr>
          <a:xfrm>
            <a:off x="800550" y="3219450"/>
            <a:ext cx="7200000" cy="1622746"/>
          </a:xfrm>
          <a:prstGeom prst="rect">
            <a:avLst/>
          </a:prstGeom>
        </p:spPr>
      </p:pic>
    </p:spTree>
    <p:extLst>
      <p:ext uri="{BB962C8B-B14F-4D97-AF65-F5344CB8AC3E}">
        <p14:creationId xmlns:p14="http://schemas.microsoft.com/office/powerpoint/2010/main" val="1212364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Partition Types</a:t>
            </a:r>
            <a:endParaRPr lang="en-IN" sz="2600" dirty="0">
              <a:solidFill>
                <a:srgbClr val="262626"/>
              </a:solidFill>
              <a:latin typeface="+mj-lt"/>
            </a:endParaRPr>
          </a:p>
        </p:txBody>
      </p:sp>
      <p:sp>
        <p:nvSpPr>
          <p:cNvPr id="3" name="Rectangle 2"/>
          <p:cNvSpPr/>
          <p:nvPr/>
        </p:nvSpPr>
        <p:spPr>
          <a:xfrm>
            <a:off x="514255" y="810522"/>
            <a:ext cx="8065911" cy="3231654"/>
          </a:xfrm>
          <a:prstGeom prst="rect">
            <a:avLst/>
          </a:prstGeom>
        </p:spPr>
        <p:txBody>
          <a:bodyPr wrap="square">
            <a:spAutoFit/>
          </a:bodyPr>
          <a:lstStyle/>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If you have &gt;1 partition, each partition point specifies how the data will be distributed among the </a:t>
            </a:r>
            <a:r>
              <a:rPr lang="en-US" sz="1200" dirty="0" smtClean="0">
                <a:latin typeface="Tahoma" panose="020B0604030504040204" pitchFamily="34" charset="0"/>
                <a:ea typeface="Tahoma" panose="020B0604030504040204" pitchFamily="34" charset="0"/>
                <a:cs typeface="Tahoma" panose="020B0604030504040204" pitchFamily="34" charset="0"/>
              </a:rPr>
              <a:t>partitions</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Valid partition types (color-coded flags in GUI</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Pass through (orange</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Key range (cyan</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Round robin (green</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Hash auto keys (yellow</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Hash user keys (blue</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Database (purple)</a:t>
            </a:r>
          </a:p>
          <a:p>
            <a:pPr marL="514350" lvl="1" indent="-171450">
              <a:buFont typeface="Tahoma" panose="020B0604030504040204" pitchFamily="34" charset="0"/>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Dynamic Partitioning</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97884" y="1490193"/>
            <a:ext cx="344779" cy="312456"/>
          </a:xfrm>
          <a:prstGeom prst="rect">
            <a:avLst/>
          </a:prstGeom>
          <a:noFill/>
          <a:ln>
            <a:noFill/>
          </a:ln>
          <a:effectLst/>
          <a:extLst>
            <a:ext uri="{909E8E84-426E-40DD-AFC4-6F175D3DCCD1}">
              <a14:hiddenFill xmlns:a14="http://schemas.microsoft.com/office/drawing/2010/main">
                <a:gradFill rotWithShape="0">
                  <a:gsLst>
                    <a:gs pos="0">
                      <a:schemeClr val="accent1">
                        <a:gamma/>
                        <a:tint val="80000"/>
                        <a:invGamma/>
                      </a:schemeClr>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91581" dir="3378596" algn="ctr" rotWithShape="0">
                    <a:schemeClr val="tx1"/>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72482" y="1851871"/>
            <a:ext cx="344780" cy="298091"/>
          </a:xfrm>
          <a:prstGeom prst="rect">
            <a:avLst/>
          </a:prstGeom>
          <a:noFill/>
          <a:ln>
            <a:noFill/>
          </a:ln>
          <a:effectLst/>
          <a:extLst>
            <a:ext uri="{909E8E84-426E-40DD-AFC4-6F175D3DCCD1}">
              <a14:hiddenFill xmlns:a14="http://schemas.microsoft.com/office/drawing/2010/main">
                <a:gradFill rotWithShape="0">
                  <a:gsLst>
                    <a:gs pos="0">
                      <a:schemeClr val="accent1">
                        <a:gamma/>
                        <a:tint val="80000"/>
                        <a:invGamma/>
                      </a:schemeClr>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91581" dir="3378596" algn="ctr" rotWithShape="0">
                    <a:schemeClr val="tx1"/>
                  </a:outerShdw>
                </a:effectLst>
              </a14:hiddenEffects>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259626" y="2203898"/>
            <a:ext cx="402243" cy="329217"/>
          </a:xfrm>
          <a:prstGeom prst="rect">
            <a:avLst/>
          </a:prstGeom>
          <a:noFill/>
          <a:ln>
            <a:noFill/>
          </a:ln>
          <a:effectLst/>
          <a:extLst>
            <a:ext uri="{909E8E84-426E-40DD-AFC4-6F175D3DCCD1}">
              <a14:hiddenFill xmlns:a14="http://schemas.microsoft.com/office/drawing/2010/main">
                <a:gradFill rotWithShape="0">
                  <a:gsLst>
                    <a:gs pos="0">
                      <a:schemeClr val="accent1">
                        <a:gamma/>
                        <a:tint val="80000"/>
                        <a:invGamma/>
                      </a:schemeClr>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91581" dir="3378596" algn="ctr" rotWithShape="0">
                    <a:schemeClr val="tx1"/>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232976" y="2587051"/>
            <a:ext cx="423792" cy="326822"/>
          </a:xfrm>
          <a:prstGeom prst="rect">
            <a:avLst/>
          </a:prstGeom>
          <a:noFill/>
          <a:ln>
            <a:noFill/>
          </a:ln>
          <a:effectLst/>
          <a:extLst>
            <a:ext uri="{909E8E84-426E-40DD-AFC4-6F175D3DCCD1}">
              <a14:hiddenFill xmlns:a14="http://schemas.microsoft.com/office/drawing/2010/main">
                <a:gradFill rotWithShape="0">
                  <a:gsLst>
                    <a:gs pos="0">
                      <a:schemeClr val="accent1">
                        <a:gamma/>
                        <a:tint val="80000"/>
                        <a:invGamma/>
                      </a:schemeClr>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91581" dir="3378596" algn="ctr" rotWithShape="0">
                    <a:schemeClr val="tx1"/>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227070" y="2941164"/>
            <a:ext cx="402243" cy="329216"/>
          </a:xfrm>
          <a:prstGeom prst="rect">
            <a:avLst/>
          </a:prstGeom>
          <a:noFill/>
          <a:ln>
            <a:noFill/>
          </a:ln>
          <a:effectLst/>
          <a:extLst>
            <a:ext uri="{909E8E84-426E-40DD-AFC4-6F175D3DCCD1}">
              <a14:hiddenFill xmlns:a14="http://schemas.microsoft.com/office/drawing/2010/main">
                <a:gradFill rotWithShape="0">
                  <a:gsLst>
                    <a:gs pos="0">
                      <a:schemeClr val="accent1">
                        <a:gamma/>
                        <a:tint val="80000"/>
                        <a:invGamma/>
                      </a:schemeClr>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91581" dir="3378596" algn="ctr" rotWithShape="0">
                    <a:schemeClr val="tx1"/>
                  </a:outerShdw>
                </a:effectLst>
              </a14:hiddenEffects>
            </a:ext>
          </a:extLst>
        </p:spPr>
      </p:pic>
      <p:pic>
        <p:nvPicPr>
          <p:cNvPr id="1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3215019" y="3313416"/>
            <a:ext cx="402243" cy="329216"/>
          </a:xfrm>
          <a:prstGeom prst="rect">
            <a:avLst/>
          </a:prstGeom>
          <a:solidFill>
            <a:srgbClr val="7030A0"/>
          </a:solidFill>
          <a:ln>
            <a:noFill/>
          </a:ln>
          <a:effectLst/>
          <a:extLst/>
        </p:spPr>
      </p:pic>
    </p:spTree>
    <p:extLst>
      <p:ext uri="{BB962C8B-B14F-4D97-AF65-F5344CB8AC3E}">
        <p14:creationId xmlns:p14="http://schemas.microsoft.com/office/powerpoint/2010/main" val="3958770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952939" cy="492443"/>
          </a:xfrm>
          <a:prstGeom prst="rect">
            <a:avLst/>
          </a:prstGeom>
          <a:noFill/>
        </p:spPr>
        <p:txBody>
          <a:bodyPr wrap="square" rtlCol="0">
            <a:spAutoFit/>
          </a:bodyPr>
          <a:lstStyle/>
          <a:p>
            <a:pPr defTabSz="685766"/>
            <a:r>
              <a:rPr lang="en-US" sz="2600" dirty="0">
                <a:solidFill>
                  <a:srgbClr val="262626"/>
                </a:solidFill>
              </a:rPr>
              <a:t>Cache Partitioning</a:t>
            </a:r>
            <a:endParaRPr lang="en-IN" sz="2600" dirty="0">
              <a:solidFill>
                <a:srgbClr val="262626"/>
              </a:solidFill>
            </a:endParaRPr>
          </a:p>
        </p:txBody>
      </p:sp>
      <p:sp>
        <p:nvSpPr>
          <p:cNvPr id="3" name="Rectangle 2"/>
          <p:cNvSpPr/>
          <p:nvPr/>
        </p:nvSpPr>
        <p:spPr>
          <a:xfrm>
            <a:off x="398837" y="810522"/>
            <a:ext cx="8059363" cy="2677656"/>
          </a:xfrm>
          <a:prstGeom prst="rect">
            <a:avLst/>
          </a:prstGeom>
        </p:spPr>
        <p:txBody>
          <a:bodyPr wrap="square">
            <a:spAutoFit/>
          </a:bodyPr>
          <a:lstStyle/>
          <a:p>
            <a:pPr marL="171450" lvl="0" indent="-17145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Integration Service creates index and data caches for Aggregator, Rank, Joiner, Sorter, Lookup transformations</a:t>
            </a:r>
          </a:p>
          <a:p>
            <a:pPr marL="171450" lvl="0" indent="-17145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Partitioned session creates partitioned cache files</a:t>
            </a:r>
          </a:p>
          <a:p>
            <a:pPr marL="171450" lvl="0" indent="-17145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Partitioned cache will be created </a:t>
            </a:r>
          </a:p>
          <a:p>
            <a:pPr marL="742950" lvl="1" indent="-285750" defTabSz="914400" fontAlgn="base">
              <a:lnSpc>
                <a:spcPct val="75000"/>
              </a:lnSpc>
              <a:spcBef>
                <a:spcPct val="30000"/>
              </a:spcBef>
              <a:spcAft>
                <a:spcPct val="0"/>
              </a:spcAft>
              <a:buClr>
                <a:srgbClr val="5C8727"/>
              </a:buClr>
              <a:buFont typeface="Symbol" panose="05050102010706020507" pitchFamily="18" charset="2"/>
              <a:buChar cha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For partitioned aggregator transformation</a:t>
            </a:r>
          </a:p>
          <a:p>
            <a:pPr marL="742950" lvl="1" indent="-285750" defTabSz="914400" fontAlgn="base">
              <a:lnSpc>
                <a:spcPct val="75000"/>
              </a:lnSpc>
              <a:spcBef>
                <a:spcPct val="30000"/>
              </a:spcBef>
              <a:spcAft>
                <a:spcPct val="0"/>
              </a:spcAft>
              <a:buClr>
                <a:srgbClr val="5C8727"/>
              </a:buClr>
              <a:buFont typeface="Symbol" panose="05050102010706020507" pitchFamily="18" charset="2"/>
              <a:buChar cha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For joiner transformation if a partition point is created at the joiner transform</a:t>
            </a:r>
          </a:p>
          <a:p>
            <a:pPr marL="742950" lvl="1" indent="-285750" defTabSz="914400" fontAlgn="base">
              <a:lnSpc>
                <a:spcPct val="75000"/>
              </a:lnSpc>
              <a:spcBef>
                <a:spcPct val="30000"/>
              </a:spcBef>
              <a:spcAft>
                <a:spcPct val="0"/>
              </a:spcAft>
              <a:buClr>
                <a:srgbClr val="5C8727"/>
              </a:buClr>
              <a:buFont typeface="Symbol" panose="05050102010706020507" pitchFamily="18" charset="2"/>
              <a:buChar cha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For lookup if hash auto key partition point is created at the lookup transform</a:t>
            </a:r>
          </a:p>
          <a:p>
            <a:pPr marL="742950" lvl="1" indent="-285750" defTabSz="914400" fontAlgn="base">
              <a:lnSpc>
                <a:spcPct val="75000"/>
              </a:lnSpc>
              <a:spcBef>
                <a:spcPct val="30000"/>
              </a:spcBef>
              <a:spcAft>
                <a:spcPct val="0"/>
              </a:spcAft>
              <a:buClr>
                <a:srgbClr val="5C8727"/>
              </a:buClr>
              <a:buFont typeface="Symbol" panose="05050102010706020507" pitchFamily="18" charset="2"/>
              <a:buChar cha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For partitioned rank transformation</a:t>
            </a:r>
          </a:p>
          <a:p>
            <a:pPr marL="171450" indent="-17145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For partitioned sessions that create cache files</a:t>
            </a:r>
          </a:p>
          <a:p>
            <a:pPr marL="742950" lvl="1" indent="-285750" defTabSz="914400" fontAlgn="base">
              <a:lnSpc>
                <a:spcPct val="75000"/>
              </a:lnSpc>
              <a:spcBef>
                <a:spcPct val="30000"/>
              </a:spcBef>
              <a:spcAft>
                <a:spcPct val="0"/>
              </a:spcAft>
              <a:buClr>
                <a:srgbClr val="5C8727"/>
              </a:buClr>
              <a:buFont typeface="Symbol" panose="05050102010706020507" pitchFamily="18" charset="2"/>
              <a:buChar cha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Configure root and cache directory to use a shared location for the integration service processes running the session.</a:t>
            </a:r>
          </a:p>
          <a:p>
            <a:pPr marL="742950" lvl="1" indent="-285750" defTabSz="914400" fontAlgn="base">
              <a:lnSpc>
                <a:spcPct val="75000"/>
              </a:lnSpc>
              <a:spcBef>
                <a:spcPct val="30000"/>
              </a:spcBef>
              <a:spcAft>
                <a:spcPct val="0"/>
              </a:spcAft>
              <a:buClr>
                <a:srgbClr val="5C8727"/>
              </a:buClr>
              <a:buFont typeface="Symbol" panose="05050102010706020507" pitchFamily="18" charset="2"/>
              <a:buChar cha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If shared cache location is not configured, each service process on a node fetches data from the source to create a local cache.</a:t>
            </a:r>
          </a:p>
          <a:p>
            <a:pPr marL="1143000" lvl="2" indent="-228600" defTabSz="914400" fontAlgn="base">
              <a:lnSpc>
                <a:spcPct val="75000"/>
              </a:lnSpc>
              <a:spcBef>
                <a:spcPct val="30000"/>
              </a:spcBef>
              <a:spcAft>
                <a:spcPct val="0"/>
              </a:spcAft>
              <a:buClr>
                <a:srgbClr val="5C8727"/>
              </a:buClr>
              <a:buFont typeface="Symbol" panose="05050102010706020507" pitchFamily="18" charset="2"/>
              <a:buChar cha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If source data changes frequently, cache on the different nodes may be inconsistent</a:t>
            </a:r>
          </a:p>
        </p:txBody>
      </p:sp>
    </p:spTree>
    <p:extLst>
      <p:ext uri="{BB962C8B-B14F-4D97-AF65-F5344CB8AC3E}">
        <p14:creationId xmlns:p14="http://schemas.microsoft.com/office/powerpoint/2010/main" val="1363598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952939" cy="492443"/>
          </a:xfrm>
          <a:prstGeom prst="rect">
            <a:avLst/>
          </a:prstGeom>
          <a:noFill/>
        </p:spPr>
        <p:txBody>
          <a:bodyPr wrap="square" rtlCol="0">
            <a:spAutoFit/>
          </a:bodyPr>
          <a:lstStyle/>
          <a:p>
            <a:pPr defTabSz="685766"/>
            <a:r>
              <a:rPr lang="en-US" sz="2600" dirty="0">
                <a:solidFill>
                  <a:srgbClr val="262626"/>
                </a:solidFill>
              </a:rPr>
              <a:t>Cache Partitioning</a:t>
            </a:r>
            <a:endParaRPr lang="en-IN" sz="2600" dirty="0">
              <a:solidFill>
                <a:srgbClr val="262626"/>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51" y="905771"/>
            <a:ext cx="4822824" cy="39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867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952939" cy="492443"/>
          </a:xfrm>
          <a:prstGeom prst="rect">
            <a:avLst/>
          </a:prstGeom>
          <a:noFill/>
        </p:spPr>
        <p:txBody>
          <a:bodyPr wrap="square" rtlCol="0">
            <a:spAutoFit/>
          </a:bodyPr>
          <a:lstStyle/>
          <a:p>
            <a:pPr defTabSz="685766"/>
            <a:r>
              <a:rPr lang="en-US" sz="2600" dirty="0" smtClean="0">
                <a:solidFill>
                  <a:srgbClr val="262626"/>
                </a:solidFill>
              </a:rPr>
              <a:t>Concurrent Processing</a:t>
            </a:r>
            <a:endParaRPr lang="en-IN" sz="2600" dirty="0">
              <a:solidFill>
                <a:srgbClr val="262626"/>
              </a:solidFill>
            </a:endParaRPr>
          </a:p>
        </p:txBody>
      </p:sp>
      <p:sp>
        <p:nvSpPr>
          <p:cNvPr id="5" name="Rectangle 4"/>
          <p:cNvSpPr/>
          <p:nvPr/>
        </p:nvSpPr>
        <p:spPr>
          <a:xfrm>
            <a:off x="398837" y="810522"/>
            <a:ext cx="8059363" cy="507831"/>
          </a:xfrm>
          <a:prstGeom prst="rect">
            <a:avLst/>
          </a:prstGeom>
        </p:spPr>
        <p:txBody>
          <a:bodyPr wrap="square">
            <a:spAutoFit/>
          </a:bodyPr>
          <a:lstStyle/>
          <a:p>
            <a:pPr marL="171450" lvl="0" indent="-171450" fontAlgn="base">
              <a:lnSpc>
                <a:spcPct val="80000"/>
              </a:lnSpc>
              <a:spcBef>
                <a:spcPct val="65000"/>
              </a:spcBef>
              <a:spcAft>
                <a:spcPct val="0"/>
              </a:spcAft>
              <a:buClr>
                <a:srgbClr val="5C8727"/>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Running session in Parallel</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lvl="0" indent="-171450" fontAlgn="base">
              <a:lnSpc>
                <a:spcPct val="80000"/>
              </a:lnSpc>
              <a:spcBef>
                <a:spcPct val="65000"/>
              </a:spcBef>
              <a:spcAft>
                <a:spcPct val="0"/>
              </a:spcAft>
              <a:buClr>
                <a:srgbClr val="5C8727"/>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Concurrent Workflow Execution</a:t>
            </a:r>
            <a:endPar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0780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3379387"/>
          </a:xfrm>
          <a:prstGeom prst="rect">
            <a:avLst/>
          </a:prstGeom>
        </p:spPr>
        <p:txBody>
          <a:bodyPr wrap="square">
            <a:spAutoFit/>
          </a:bodyPr>
          <a:lstStyle/>
          <a:p>
            <a:pPr marL="171450" indent="-171450">
              <a:lnSpc>
                <a:spcPct val="8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Grid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Object</a:t>
            </a:r>
          </a:p>
          <a:p>
            <a:pPr marL="171450" indent="-171450">
              <a:lnSpc>
                <a:spcPct val="80000"/>
              </a:lnSpc>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lnSpc>
                <a:spcPct val="75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Configured from admin console</a:t>
            </a:r>
          </a:p>
          <a:p>
            <a:pPr marL="514350" lvl="1" indent="-171450">
              <a:lnSpc>
                <a:spcPct val="75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Grid </a:t>
            </a:r>
            <a:r>
              <a:rPr lang="en-US" sz="1200" dirty="0">
                <a:latin typeface="Tahoma" panose="020B0604030504040204" pitchFamily="34" charset="0"/>
                <a:ea typeface="Tahoma" panose="020B0604030504040204" pitchFamily="34" charset="0"/>
                <a:cs typeface="Tahoma" panose="020B0604030504040204" pitchFamily="34" charset="0"/>
              </a:rPr>
              <a:t>consists of nodes</a:t>
            </a:r>
          </a:p>
          <a:p>
            <a:pPr marL="514350" lvl="1" indent="-171450">
              <a:lnSpc>
                <a:spcPct val="75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Nodes may belong to multiple grids</a:t>
            </a:r>
          </a:p>
          <a:p>
            <a:pPr marL="514350" lvl="1" indent="-171450">
              <a:lnSpc>
                <a:spcPct val="75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Grids may be a member of other grids</a:t>
            </a:r>
          </a:p>
          <a:p>
            <a:pPr marL="514350" lvl="1" indent="-171450">
              <a:lnSpc>
                <a:spcPct val="75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Services assigned to nodes or </a:t>
            </a:r>
            <a:r>
              <a:rPr lang="en-US" sz="1200" dirty="0" smtClean="0">
                <a:latin typeface="Tahoma" panose="020B0604030504040204" pitchFamily="34" charset="0"/>
                <a:ea typeface="Tahoma" panose="020B0604030504040204" pitchFamily="34" charset="0"/>
                <a:cs typeface="Tahoma" panose="020B0604030504040204" pitchFamily="34" charset="0"/>
              </a:rPr>
              <a:t>grid</a:t>
            </a:r>
          </a:p>
          <a:p>
            <a:pPr marL="514350" lvl="1" indent="-171450">
              <a:lnSpc>
                <a:spcPct val="75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Workflows are assigned to be run by services</a:t>
            </a:r>
          </a:p>
          <a:p>
            <a:pPr marL="876300" lvl="1" indent="-419100">
              <a:lnSpc>
                <a:spcPct val="75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76300" lvl="1" indent="-419100">
              <a:lnSpc>
                <a:spcPct val="75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8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Session on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Grid</a:t>
            </a:r>
          </a:p>
          <a:p>
            <a:pPr marL="514350" lvl="1" indent="-171450">
              <a:lnSpc>
                <a:spcPct val="8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Can be configured to be executed on grid</a:t>
            </a:r>
          </a:p>
          <a:p>
            <a:pPr marL="514350" lvl="1" indent="-171450">
              <a:lnSpc>
                <a:spcPct val="8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Can </a:t>
            </a:r>
            <a:r>
              <a:rPr lang="en-US" sz="1200" dirty="0">
                <a:latin typeface="Tahoma" panose="020B0604030504040204" pitchFamily="34" charset="0"/>
                <a:ea typeface="Tahoma" panose="020B0604030504040204" pitchFamily="34" charset="0"/>
                <a:cs typeface="Tahoma" panose="020B0604030504040204" pitchFamily="34" charset="0"/>
              </a:rPr>
              <a:t>partition sessions to run on multiple </a:t>
            </a:r>
            <a:r>
              <a:rPr lang="en-US" sz="1200" dirty="0" smtClean="0">
                <a:latin typeface="Tahoma" panose="020B0604030504040204" pitchFamily="34" charset="0"/>
                <a:ea typeface="Tahoma" panose="020B0604030504040204" pitchFamily="34" charset="0"/>
                <a:cs typeface="Tahoma" panose="020B0604030504040204" pitchFamily="34" charset="0"/>
              </a:rPr>
              <a:t>nodes</a:t>
            </a:r>
          </a:p>
          <a:p>
            <a:pPr marL="876300" lvl="1" indent="-419100">
              <a:lnSpc>
                <a:spcPct val="75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76300" lvl="1" indent="-419100">
              <a:lnSpc>
                <a:spcPct val="75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8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Dynamic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Partitioning</a:t>
            </a:r>
          </a:p>
          <a:p>
            <a:pPr marL="514350" lvl="1" indent="-171450">
              <a:lnSpc>
                <a:spcPct val="8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of partitions dynamically determined at </a:t>
            </a:r>
            <a:r>
              <a:rPr lang="en-US" sz="1200" dirty="0" smtClean="0">
                <a:latin typeface="Tahoma" panose="020B0604030504040204" pitchFamily="34" charset="0"/>
                <a:ea typeface="Tahoma" panose="020B0604030504040204" pitchFamily="34" charset="0"/>
                <a:cs typeface="Tahoma" panose="020B0604030504040204" pitchFamily="34" charset="0"/>
              </a:rPr>
              <a:t>runtime</a:t>
            </a:r>
          </a:p>
          <a:p>
            <a:pPr marL="514350" lvl="1" indent="-171450">
              <a:lnSpc>
                <a:spcPct val="8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Less </a:t>
            </a:r>
            <a:r>
              <a:rPr lang="en-US" sz="1200" dirty="0">
                <a:latin typeface="Tahoma" panose="020B0604030504040204" pitchFamily="34" charset="0"/>
                <a:ea typeface="Tahoma" panose="020B0604030504040204" pitchFamily="34" charset="0"/>
                <a:cs typeface="Tahoma" panose="020B0604030504040204" pitchFamily="34" charset="0"/>
              </a:rPr>
              <a:t>configuration for </a:t>
            </a:r>
            <a:r>
              <a:rPr lang="en-US" sz="1200" dirty="0" smtClean="0">
                <a:latin typeface="Tahoma" panose="020B0604030504040204" pitchFamily="34" charset="0"/>
                <a:ea typeface="Tahoma" panose="020B0604030504040204" pitchFamily="34" charset="0"/>
                <a:cs typeface="Tahoma" panose="020B0604030504040204" pitchFamily="34" charset="0"/>
              </a:rPr>
              <a:t>users</a:t>
            </a:r>
          </a:p>
          <a:p>
            <a:pPr marL="876300" lvl="1" indent="-419100">
              <a:lnSpc>
                <a:spcPct val="75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905000" lvl="4" indent="-419100">
              <a:lnSpc>
                <a:spcPct val="75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8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Resource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Map</a:t>
            </a:r>
          </a:p>
          <a:p>
            <a:pPr marL="514350" lvl="1" indent="-171450">
              <a:lnSpc>
                <a:spcPct val="8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Configure </a:t>
            </a:r>
            <a:r>
              <a:rPr lang="en-US" sz="1200" dirty="0">
                <a:latin typeface="Tahoma" panose="020B0604030504040204" pitchFamily="34" charset="0"/>
                <a:ea typeface="Tahoma" panose="020B0604030504040204" pitchFamily="34" charset="0"/>
                <a:cs typeface="Tahoma" panose="020B0604030504040204" pitchFamily="34" charset="0"/>
              </a:rPr>
              <a:t>available resources on nodes in grid through admin </a:t>
            </a:r>
            <a:r>
              <a:rPr lang="en-US" sz="1200" dirty="0" smtClean="0">
                <a:latin typeface="Tahoma" panose="020B0604030504040204" pitchFamily="34" charset="0"/>
                <a:ea typeface="Tahoma" panose="020B0604030504040204" pitchFamily="34" charset="0"/>
                <a:cs typeface="Tahoma" panose="020B0604030504040204" pitchFamily="34" charset="0"/>
              </a:rPr>
              <a:t>console</a:t>
            </a:r>
          </a:p>
          <a:p>
            <a:pPr marL="514350" lvl="1" indent="-171450">
              <a:lnSpc>
                <a:spcPct val="8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Load </a:t>
            </a:r>
            <a:r>
              <a:rPr lang="en-US" sz="1200" dirty="0">
                <a:latin typeface="Tahoma" panose="020B0604030504040204" pitchFamily="34" charset="0"/>
                <a:ea typeface="Tahoma" panose="020B0604030504040204" pitchFamily="34" charset="0"/>
                <a:cs typeface="Tahoma" panose="020B0604030504040204" pitchFamily="34" charset="0"/>
              </a:rPr>
              <a:t>balancer dispatch jobs based on resource availability on nodes</a:t>
            </a: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Grid </a:t>
            </a:r>
            <a:r>
              <a:rPr lang="en-US" sz="2600" dirty="0" smtClean="0">
                <a:solidFill>
                  <a:srgbClr val="262626"/>
                </a:solidFill>
              </a:rPr>
              <a:t>Features</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6445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2409890"/>
          </a:xfrm>
          <a:prstGeom prst="rect">
            <a:avLst/>
          </a:prstGeom>
        </p:spPr>
        <p:txBody>
          <a:bodyPr wrap="square">
            <a:spAutoFit/>
          </a:bodyPr>
          <a:lstStyle/>
          <a:p>
            <a:pPr marL="171450" lvl="0" indent="-17145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Use workflow on grid if:</a:t>
            </a:r>
          </a:p>
          <a:p>
            <a:pPr marL="514350" lvl="1" indent="-17145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There are many concurrent sessions and workflows</a:t>
            </a:r>
          </a:p>
          <a:p>
            <a:pPr marL="514350" lvl="1" indent="-17145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Leverage multiple machines in the environment</a:t>
            </a:r>
          </a:p>
          <a:p>
            <a:pPr marL="514350" lvl="1" indent="-17145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Requires heterogeneous platforms (e.g. SQL Server, 64 bit</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fontAlgn="base">
              <a:lnSpc>
                <a:spcPct val="80000"/>
              </a:lnSpc>
              <a:spcBef>
                <a:spcPct val="65000"/>
              </a:spcBef>
              <a:spcAft>
                <a:spcPct val="0"/>
              </a:spcAft>
              <a:buClr>
                <a:srgbClr val="5C8727"/>
              </a:buClr>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lvl="0" indent="-17145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Use resource map to constrain where sessions are dispatched when:</a:t>
            </a:r>
          </a:p>
          <a:p>
            <a:pPr marL="514350" lvl="1" indent="-17145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Sessions in workflow depend on each other and there’s no shared storage (e.g. when sessions share cache or target of one session is used by another) </a:t>
            </a:r>
          </a:p>
          <a:p>
            <a:pPr marL="514350" lvl="1" indent="-17145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Required session resource is located on node where Master Integration Service process is running</a:t>
            </a:r>
          </a:p>
          <a:p>
            <a:pPr marL="171450" indent="-171450">
              <a:lnSpc>
                <a:spcPct val="80000"/>
              </a:lnSpc>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Considerations for Workflow on Grid Usage</a:t>
            </a: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1696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7" name="Rectangle 3"/>
          <p:cNvSpPr>
            <a:spLocks noGrp="1" noChangeArrowheads="1"/>
          </p:cNvSpPr>
          <p:nvPr>
            <p:ph type="body" idx="4294967295"/>
          </p:nvPr>
        </p:nvSpPr>
        <p:spPr>
          <a:xfrm>
            <a:off x="589536" y="873227"/>
            <a:ext cx="6219825" cy="3070225"/>
          </a:xfrm>
        </p:spPr>
        <p:txBody>
          <a:bodyPr>
            <a:normAutofit/>
          </a:bodyPr>
          <a:lstStyle/>
          <a:p>
            <a:pPr marL="171450"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Session partitioned and dispatched across multiple nodes</a:t>
            </a:r>
          </a:p>
          <a:p>
            <a:pPr marL="171450"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Allows Unlimited Scalability</a:t>
            </a:r>
          </a:p>
          <a:p>
            <a:pPr marL="171450"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Source and targets may be on different nodes </a:t>
            </a:r>
          </a:p>
          <a:p>
            <a:pPr marL="171450"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More suited for large sessions</a:t>
            </a:r>
          </a:p>
          <a:p>
            <a:pPr>
              <a:lnSpc>
                <a:spcPct val="8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Session on Grid</a:t>
            </a:r>
            <a:endParaRPr lang="en-IN" sz="2600" dirty="0">
              <a:solidFill>
                <a:srgbClr val="262626"/>
              </a:solidFill>
            </a:endParaRPr>
          </a:p>
        </p:txBody>
      </p:sp>
    </p:spTree>
    <p:extLst>
      <p:ext uri="{BB962C8B-B14F-4D97-AF65-F5344CB8AC3E}">
        <p14:creationId xmlns:p14="http://schemas.microsoft.com/office/powerpoint/2010/main" val="273586772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7" name="Rectangle 3"/>
          <p:cNvSpPr>
            <a:spLocks noGrp="1" noChangeArrowheads="1"/>
          </p:cNvSpPr>
          <p:nvPr>
            <p:ph type="body" idx="4294967295"/>
          </p:nvPr>
        </p:nvSpPr>
        <p:spPr>
          <a:xfrm>
            <a:off x="589536" y="873227"/>
            <a:ext cx="6219825" cy="3070225"/>
          </a:xfrm>
        </p:spPr>
        <p:txBody>
          <a:bodyPr>
            <a:normAutofit/>
          </a:bodyPr>
          <a:lstStyle/>
          <a:p>
            <a:pPr marL="171450" lvl="0"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Smaller machines in a grid is a lower cost option than large multi-CPU machines</a:t>
            </a:r>
          </a:p>
          <a:p>
            <a:pPr marL="171450" lvl="0"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Session on Grid will scale if:</a:t>
            </a:r>
          </a:p>
          <a:p>
            <a:pPr marL="571470" lvl="2"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Sessions are CPU/memory intensive and overcomes overhead of data movement over network</a:t>
            </a:r>
          </a:p>
          <a:p>
            <a:pPr marL="571470" lvl="2"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I/O is kept localized to each node running the partition </a:t>
            </a:r>
          </a:p>
          <a:p>
            <a:pPr marL="571470" lvl="2"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There is a fast shared storage (e.g. NAS, clustered FS)</a:t>
            </a:r>
          </a:p>
          <a:p>
            <a:pPr marL="571470" lvl="2"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Source/target is not local to any node</a:t>
            </a:r>
          </a:p>
          <a:p>
            <a:pPr marL="571470" lvl="2"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Partitions are independent</a:t>
            </a:r>
          </a:p>
          <a:p>
            <a:pPr marL="171450" lvl="0" indent="-171450" defTabSz="685800" fontAlgn="base">
              <a:lnSpc>
                <a:spcPct val="80000"/>
              </a:lnSpc>
              <a:spcBef>
                <a:spcPct val="65000"/>
              </a:spcBef>
              <a:spcAft>
                <a:spcPct val="0"/>
              </a:spcAft>
              <a:buClr>
                <a:srgbClr val="5C8727"/>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Source and target have different connections that are only available on different machines</a:t>
            </a:r>
          </a:p>
          <a:p>
            <a:pPr marL="171450" lvl="1" indent="-171450" algn="ctr" defTabSz="685800" fontAlgn="base">
              <a:lnSpc>
                <a:spcPct val="80000"/>
              </a:lnSpc>
              <a:spcBef>
                <a:spcPct val="65000"/>
              </a:spcBef>
              <a:spcAft>
                <a:spcPct val="0"/>
              </a:spcAft>
              <a:buClr>
                <a:srgbClr val="5C8727"/>
              </a:buClr>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E.g. source Excel files on Windows and target is only available on UNIX</a:t>
            </a:r>
          </a:p>
          <a:p>
            <a:pPr>
              <a:lnSpc>
                <a:spcPct val="8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Considerations for Session on Grid Usage</a:t>
            </a:r>
          </a:p>
        </p:txBody>
      </p:sp>
    </p:spTree>
    <p:extLst>
      <p:ext uri="{BB962C8B-B14F-4D97-AF65-F5344CB8AC3E}">
        <p14:creationId xmlns:p14="http://schemas.microsoft.com/office/powerpoint/2010/main" val="108469537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2004" y="2840322"/>
            <a:ext cx="3048000" cy="203301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3978" y="743151"/>
            <a:ext cx="2197349" cy="2197349"/>
          </a:xfrm>
          <a:prstGeom prst="rect">
            <a:avLst/>
          </a:prstGeom>
        </p:spPr>
      </p:pic>
      <p:sp>
        <p:nvSpPr>
          <p:cNvPr id="2" name="TextBox 1"/>
          <p:cNvSpPr txBox="1"/>
          <p:nvPr/>
        </p:nvSpPr>
        <p:spPr>
          <a:xfrm>
            <a:off x="398836" y="145918"/>
            <a:ext cx="8181330" cy="492443"/>
          </a:xfrm>
          <a:prstGeom prst="rect">
            <a:avLst/>
          </a:prstGeom>
          <a:noFill/>
        </p:spPr>
        <p:txBody>
          <a:bodyPr wrap="square" rtlCol="0">
            <a:spAutoFit/>
          </a:bodyPr>
          <a:lstStyle/>
          <a:p>
            <a:pPr defTabSz="685766"/>
            <a:r>
              <a:rPr lang="en-US" sz="2600" dirty="0">
                <a:solidFill>
                  <a:srgbClr val="262626"/>
                </a:solidFill>
                <a:latin typeface="+mj-lt"/>
              </a:rPr>
              <a:t>Common </a:t>
            </a:r>
            <a:r>
              <a:rPr lang="en-US" sz="2600" dirty="0" smtClean="0">
                <a:solidFill>
                  <a:srgbClr val="262626"/>
                </a:solidFill>
                <a:latin typeface="+mj-lt"/>
              </a:rPr>
              <a:t>Challenges in Data Integration</a:t>
            </a:r>
            <a:endParaRPr lang="en-IN" sz="2600" dirty="0">
              <a:solidFill>
                <a:srgbClr val="262626"/>
              </a:solidFill>
              <a:latin typeface="+mj-lt"/>
            </a:endParaRPr>
          </a:p>
        </p:txBody>
      </p:sp>
      <p:sp>
        <p:nvSpPr>
          <p:cNvPr id="3" name="Rectangle 2"/>
          <p:cNvSpPr/>
          <p:nvPr/>
        </p:nvSpPr>
        <p:spPr>
          <a:xfrm>
            <a:off x="514255" y="810522"/>
            <a:ext cx="8406009" cy="830997"/>
          </a:xfrm>
          <a:prstGeom prst="rect">
            <a:avLst/>
          </a:prstGeom>
        </p:spPr>
        <p:txBody>
          <a:bodyPr wrap="square">
            <a:spAutoFit/>
          </a:bodyPr>
          <a:lstStyle/>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147044" y="1577434"/>
            <a:ext cx="1879076" cy="523220"/>
          </a:xfrm>
          <a:prstGeom prst="rect">
            <a:avLst/>
          </a:prstGeom>
        </p:spPr>
        <p:txBody>
          <a:bodyPr wrap="square">
            <a:spAutoFit/>
          </a:bodyPr>
          <a:lstStyle/>
          <a:p>
            <a:pPr marL="171450" indent="-171450" algn="ctr">
              <a:buFont typeface="Symbol" panose="05050102010706020507" pitchFamily="18" charset="2"/>
              <a:buChar char="®"/>
            </a:pP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Rising Complexity of Data</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4169" y="852474"/>
            <a:ext cx="2335858" cy="1922411"/>
          </a:xfrm>
          <a:prstGeom prst="rect">
            <a:avLst/>
          </a:prstGeom>
        </p:spPr>
      </p:pic>
      <p:sp>
        <p:nvSpPr>
          <p:cNvPr id="8" name="Rectangle 7"/>
          <p:cNvSpPr/>
          <p:nvPr/>
        </p:nvSpPr>
        <p:spPr>
          <a:xfrm>
            <a:off x="7106575" y="1576771"/>
            <a:ext cx="1718772" cy="738664"/>
          </a:xfrm>
          <a:prstGeom prst="rect">
            <a:avLst/>
          </a:prstGeom>
        </p:spPr>
        <p:txBody>
          <a:bodyPr wrap="square">
            <a:spAutoFit/>
          </a:bodyPr>
          <a:lstStyle/>
          <a:p>
            <a:pPr marL="171450" indent="-171450" algn="ctr">
              <a:buFont typeface="Symbol" panose="05050102010706020507" pitchFamily="18" charset="2"/>
              <a:buChar char="®"/>
            </a:pP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Increasing Business Demands</a:t>
            </a:r>
          </a:p>
        </p:txBody>
      </p:sp>
      <p:sp>
        <p:nvSpPr>
          <p:cNvPr id="9" name="Rectangle 8"/>
          <p:cNvSpPr/>
          <p:nvPr/>
        </p:nvSpPr>
        <p:spPr>
          <a:xfrm>
            <a:off x="6909696" y="3514238"/>
            <a:ext cx="2257699" cy="646331"/>
          </a:xfrm>
          <a:prstGeom prst="rect">
            <a:avLst/>
          </a:prstGeom>
        </p:spPr>
        <p:txBody>
          <a:bodyPr wrap="square">
            <a:spAutoFit/>
          </a:bodyPr>
          <a:lstStyle/>
          <a:p>
            <a:pPr marL="171450" indent="-171450" algn="ct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Cost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Effective and High Standard Enterprise Data Integration</a:t>
            </a:r>
          </a:p>
        </p:txBody>
      </p:sp>
      <p:sp>
        <p:nvSpPr>
          <p:cNvPr id="10" name="Rectangle 9"/>
          <p:cNvSpPr/>
          <p:nvPr/>
        </p:nvSpPr>
        <p:spPr>
          <a:xfrm>
            <a:off x="398836" y="3562947"/>
            <a:ext cx="1541996" cy="276999"/>
          </a:xfrm>
          <a:prstGeom prst="rect">
            <a:avLst/>
          </a:prstGeom>
        </p:spPr>
        <p:txBody>
          <a:bodyPr wrap="square">
            <a:spAutoFit/>
          </a:bodyPr>
          <a:lstStyle/>
          <a:p>
            <a:pPr marL="171450" lvl="1"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Dirty Data</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7935" y="3045292"/>
            <a:ext cx="1788327" cy="1785815"/>
          </a:xfrm>
          <a:prstGeom prst="rect">
            <a:avLst/>
          </a:prstGeom>
        </p:spPr>
      </p:pic>
    </p:spTree>
    <p:extLst>
      <p:ext uri="{BB962C8B-B14F-4D97-AF65-F5344CB8AC3E}">
        <p14:creationId xmlns:p14="http://schemas.microsoft.com/office/powerpoint/2010/main" val="2520878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2640723"/>
          </a:xfrm>
          <a:prstGeom prst="rect">
            <a:avLst/>
          </a:prstGeom>
        </p:spPr>
        <p:txBody>
          <a:bodyPr wrap="square">
            <a:spAutoFit/>
          </a:bodyPr>
          <a:lstStyle/>
          <a:p>
            <a:pPr marL="171450" indent="-171450">
              <a:lnSpc>
                <a:spcPct val="8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Reduce amount of specifications from user.</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Make partitioning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dynamic</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 partitions determined at </a:t>
            </a:r>
            <a:r>
              <a:rPr lang="en-US" sz="1200" dirty="0" smtClean="0">
                <a:latin typeface="Tahoma" panose="020B0604030504040204" pitchFamily="34" charset="0"/>
                <a:ea typeface="Tahoma" panose="020B0604030504040204" pitchFamily="34" charset="0"/>
                <a:cs typeface="Tahoma" panose="020B0604030504040204" pitchFamily="34" charset="0"/>
              </a:rPr>
              <a:t>run-time</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Partitions can be created based on # of nodes in </a:t>
            </a:r>
            <a:r>
              <a:rPr lang="en-US" sz="1200" dirty="0" smtClean="0">
                <a:latin typeface="Tahoma" panose="020B0604030504040204" pitchFamily="34" charset="0"/>
                <a:ea typeface="Tahoma" panose="020B0604030504040204" pitchFamily="34" charset="0"/>
                <a:cs typeface="Tahoma" panose="020B0604030504040204" pitchFamily="34" charset="0"/>
              </a:rPr>
              <a:t>grid</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As # of nodes in grid increase/decrease, # of partitions adjusted </a:t>
            </a:r>
            <a:r>
              <a:rPr lang="en-US" sz="1200" dirty="0" smtClean="0">
                <a:latin typeface="Tahoma" panose="020B0604030504040204" pitchFamily="34" charset="0"/>
                <a:ea typeface="Tahoma" panose="020B0604030504040204" pitchFamily="34" charset="0"/>
                <a:cs typeface="Tahoma" panose="020B0604030504040204" pitchFamily="34" charset="0"/>
              </a:rPr>
              <a:t>accordingly</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Partitions can be created based on source table </a:t>
            </a:r>
            <a:r>
              <a:rPr lang="en-US" sz="1200" dirty="0" smtClean="0">
                <a:latin typeface="Tahoma" panose="020B0604030504040204" pitchFamily="34" charset="0"/>
                <a:ea typeface="Tahoma" panose="020B0604030504040204" pitchFamily="34" charset="0"/>
                <a:cs typeface="Tahoma" panose="020B0604030504040204" pitchFamily="34" charset="0"/>
              </a:rPr>
              <a:t>partitioning</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As data volume grows (data partitions increase) # of partitions also increase</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Dynamic Partitioning – How it Works</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1569660"/>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Dynamic partitioning options</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Based on user specification (# partitions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Based </a:t>
            </a:r>
            <a:r>
              <a:rPr lang="en-US" sz="1200" dirty="0">
                <a:latin typeface="Tahoma" panose="020B0604030504040204" pitchFamily="34" charset="0"/>
                <a:ea typeface="Tahoma" panose="020B0604030504040204" pitchFamily="34" charset="0"/>
                <a:cs typeface="Tahoma" panose="020B0604030504040204" pitchFamily="34" charset="0"/>
              </a:rPr>
              <a:t>on # of nodes in grid</a:t>
            </a: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Based </a:t>
            </a:r>
            <a:r>
              <a:rPr lang="en-US" sz="1200" dirty="0" smtClean="0">
                <a:latin typeface="Tahoma" panose="020B0604030504040204" pitchFamily="34" charset="0"/>
                <a:ea typeface="Tahoma" panose="020B0604030504040204" pitchFamily="34" charset="0"/>
                <a:cs typeface="Tahoma" panose="020B0604030504040204" pitchFamily="34" charset="0"/>
              </a:rPr>
              <a:t>on </a:t>
            </a:r>
            <a:r>
              <a:rPr lang="en-US" sz="1200" dirty="0">
                <a:latin typeface="Tahoma" panose="020B0604030504040204" pitchFamily="34" charset="0"/>
                <a:ea typeface="Tahoma" panose="020B0604030504040204" pitchFamily="34" charset="0"/>
                <a:cs typeface="Tahoma" panose="020B0604030504040204" pitchFamily="34" charset="0"/>
              </a:rPr>
              <a:t>source partitioning (Database partitioning)</a:t>
            </a: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Oracle 9i, 10G </a:t>
            </a: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DB2 8.x</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Dynamic Partitioning Options</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DynamicPartitioning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761" y="2744019"/>
            <a:ext cx="6114881" cy="214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698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1015663"/>
          </a:xfrm>
          <a:prstGeom prst="rect">
            <a:avLst/>
          </a:prstGeom>
        </p:spPr>
        <p:txBody>
          <a:bodyPr wrap="square">
            <a:spAutoFit/>
          </a:bodyPr>
          <a:lstStyle/>
          <a:p>
            <a:pPr marL="171450" indent="-171450">
              <a:lnSpc>
                <a:spcPct val="8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Dynamic partitioning applies to both </a:t>
            </a:r>
            <a:r>
              <a:rPr lang="en-US" sz="1200" dirty="0" err="1">
                <a:solidFill>
                  <a:srgbClr val="0070C0"/>
                </a:solidFill>
                <a:latin typeface="Tahoma" panose="020B0604030504040204" pitchFamily="34" charset="0"/>
                <a:ea typeface="Tahoma" panose="020B0604030504040204" pitchFamily="34" charset="0"/>
                <a:cs typeface="Tahoma" panose="020B0604030504040204" pitchFamily="34" charset="0"/>
              </a:rPr>
              <a:t>SonG</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and non-</a:t>
            </a:r>
            <a:r>
              <a:rPr lang="en-US" sz="1200" dirty="0" err="1">
                <a:solidFill>
                  <a:srgbClr val="0070C0"/>
                </a:solidFill>
                <a:latin typeface="Tahoma" panose="020B0604030504040204" pitchFamily="34" charset="0"/>
                <a:ea typeface="Tahoma" panose="020B0604030504040204" pitchFamily="34" charset="0"/>
                <a:cs typeface="Tahoma" panose="020B0604030504040204" pitchFamily="34" charset="0"/>
              </a:rPr>
              <a:t>SonG</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sessions</a:t>
            </a:r>
          </a:p>
          <a:p>
            <a:pPr marL="171450" indent="-171450">
              <a:lnSpc>
                <a:spcPct val="80000"/>
              </a:lnSpc>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lnSpc>
                <a:spcPct val="8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If </a:t>
            </a:r>
            <a:r>
              <a:rPr lang="en-US" sz="1200" dirty="0" err="1">
                <a:solidFill>
                  <a:srgbClr val="0070C0"/>
                </a:solidFill>
                <a:latin typeface="Tahoma" panose="020B0604030504040204" pitchFamily="34" charset="0"/>
                <a:ea typeface="Tahoma" panose="020B0604030504040204" pitchFamily="34" charset="0"/>
                <a:cs typeface="Tahoma" panose="020B0604030504040204" pitchFamily="34" charset="0"/>
              </a:rPr>
              <a:t>SonG</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is not enabled all partitions will run on single node</a:t>
            </a:r>
          </a:p>
          <a:p>
            <a:pPr marL="171450" indent="-171450">
              <a:lnSpc>
                <a:spcPct val="80000"/>
              </a:lnSpc>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lnSpc>
                <a:spcPct val="8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If </a:t>
            </a:r>
            <a:r>
              <a:rPr lang="en-US" sz="1200" dirty="0" err="1">
                <a:solidFill>
                  <a:srgbClr val="0070C0"/>
                </a:solidFill>
                <a:latin typeface="Tahoma" panose="020B0604030504040204" pitchFamily="34" charset="0"/>
                <a:ea typeface="Tahoma" panose="020B0604030504040204" pitchFamily="34" charset="0"/>
                <a:cs typeface="Tahoma" panose="020B0604030504040204" pitchFamily="34" charset="0"/>
              </a:rPr>
              <a:t>SonG</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is enabled partitions will be dispatched to multiple nodes</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Session on Grid and  Dynamic Partitioning</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633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Dynamic Partitioning Limitations </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a:xfrm>
            <a:off x="398837" y="785408"/>
            <a:ext cx="8096250" cy="2259350"/>
          </a:xfrm>
          <a:prstGeom prst="rect">
            <a:avLst/>
          </a:prstGeom>
        </p:spPr>
        <p:txBody>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85800">
              <a:lnSpc>
                <a:spcPct val="80000"/>
              </a:lnSpc>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Dynamic partitioning w/ range-based partitioning type </a:t>
            </a: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defTabSz="685800">
              <a:lnSpc>
                <a:spcPct val="80000"/>
              </a:lnSpc>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71470" lvl="2" indent="-171450" defTabSz="685800">
              <a:lnSpc>
                <a:spcPct val="80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Doesn’t work for multiple field key ranges (will be fixed in GA)</a:t>
            </a:r>
          </a:p>
          <a:p>
            <a:pPr marL="571470" lvl="2" indent="-171450" defTabSz="685800">
              <a:lnSpc>
                <a:spcPct val="80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Range must be closed (must specify min/max)</a:t>
            </a:r>
          </a:p>
          <a:p>
            <a:pPr marL="571470" lvl="2" indent="-171450" defTabSz="685800">
              <a:lnSpc>
                <a:spcPct val="80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Only include data within min/max range (In GA, may have option for open range fields)</a:t>
            </a:r>
          </a:p>
          <a:p>
            <a:pPr marL="571470" lvl="2" indent="-171450" defTabSz="685800">
              <a:lnSpc>
                <a:spcPct val="80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Assumes equal distribution of data across range</a:t>
            </a:r>
          </a:p>
          <a:p>
            <a:pPr lvl="1">
              <a:lnSpc>
                <a:spcPct val="90000"/>
              </a:lnSpc>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defTabSz="685800">
              <a:lnSpc>
                <a:spcPct val="80000"/>
              </a:lnSpc>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XML:</a:t>
            </a:r>
          </a:p>
          <a:p>
            <a:pPr marL="571470" lvl="1" indent="-171450" defTabSz="685800">
              <a:lnSpc>
                <a:spcPct val="8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Not </a:t>
            </a:r>
            <a:r>
              <a:rPr lang="en-US" sz="1200" dirty="0">
                <a:latin typeface="Tahoma" panose="020B0604030504040204" pitchFamily="34" charset="0"/>
                <a:ea typeface="Tahoma" panose="020B0604030504040204" pitchFamily="34" charset="0"/>
                <a:cs typeface="Tahoma" panose="020B0604030504040204" pitchFamily="34" charset="0"/>
              </a:rPr>
              <a:t>supported -- no N-way distribution of single source file or file lists yet</a:t>
            </a:r>
          </a:p>
          <a:p>
            <a:pPr lvl="1">
              <a:lnSpc>
                <a:spcPct val="85000"/>
              </a:lnSpc>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defTabSz="685800">
              <a:lnSpc>
                <a:spcPct val="80000"/>
              </a:lnSpc>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Can’t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be used w/ debugger</a:t>
            </a:r>
          </a:p>
        </p:txBody>
      </p:sp>
    </p:spTree>
    <p:extLst>
      <p:ext uri="{BB962C8B-B14F-4D97-AF65-F5344CB8AC3E}">
        <p14:creationId xmlns:p14="http://schemas.microsoft.com/office/powerpoint/2010/main" val="289652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83753" y="1752119"/>
            <a:ext cx="7272184" cy="236988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reflection blurRad="6350" stA="53000" endA="300" endPos="35500" dir="5400000" sy="-90000" algn="bl" rotWithShape="0"/>
                </a:effectLst>
              </a:rPr>
              <a:t>Reason 4</a:t>
            </a:r>
          </a:p>
          <a:p>
            <a:pPr defTabSz="685766"/>
            <a:r>
              <a:rPr lang="en-US" sz="4000" dirty="0">
                <a:solidFill>
                  <a:srgbClr val="262626"/>
                </a:solidFill>
              </a:rPr>
              <a:t>Meet Every Data Integration Need</a:t>
            </a:r>
          </a:p>
          <a:p>
            <a:pPr algn="ctr"/>
            <a:endParaRPr lang="en-US" sz="54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46893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1384995"/>
          </a:xfrm>
          <a:prstGeom prst="rect">
            <a:avLst/>
          </a:prstGeom>
        </p:spPr>
        <p:txBody>
          <a:bodyPr wrap="square">
            <a:spAutoFit/>
          </a:bodyPr>
          <a:lstStyle/>
          <a:p>
            <a:pPr marL="514350" lvl="1" indent="-171450">
              <a:buFont typeface="Symbol" panose="05050102010706020507" pitchFamily="18" charset="2"/>
              <a:buChar char="®"/>
            </a:pPr>
            <a:r>
              <a:rPr lang="en-US" sz="1200" dirty="0" err="1" smtClean="0">
                <a:latin typeface="Tahoma" panose="020B0604030504040204" pitchFamily="34" charset="0"/>
                <a:ea typeface="Tahoma" panose="020B0604030504040204" pitchFamily="34" charset="0"/>
                <a:cs typeface="Tahoma" panose="020B0604030504040204" pitchFamily="34" charset="0"/>
              </a:rPr>
              <a:t>PowerCenter</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Standard </a:t>
            </a:r>
            <a:r>
              <a:rPr lang="en-US" sz="1200" dirty="0" smtClean="0">
                <a:latin typeface="Tahoma" panose="020B0604030504040204" pitchFamily="34" charset="0"/>
                <a:ea typeface="Tahoma" panose="020B0604030504040204" pitchFamily="34" charset="0"/>
                <a:cs typeface="Tahoma" panose="020B0604030504040204" pitchFamily="34" charset="0"/>
              </a:rPr>
              <a:t>Edition</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PowerCenter Real Time </a:t>
            </a:r>
            <a:r>
              <a:rPr lang="en-US" sz="1200" dirty="0" smtClean="0">
                <a:latin typeface="Tahoma" panose="020B0604030504040204" pitchFamily="34" charset="0"/>
                <a:ea typeface="Tahoma" panose="020B0604030504040204" pitchFamily="34" charset="0"/>
                <a:cs typeface="Tahoma" panose="020B0604030504040204" pitchFamily="34" charset="0"/>
              </a:rPr>
              <a:t>Edition</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PowerCenter Advanced </a:t>
            </a:r>
            <a:r>
              <a:rPr lang="en-US" sz="1200" dirty="0" smtClean="0">
                <a:latin typeface="Tahoma" panose="020B0604030504040204" pitchFamily="34" charset="0"/>
                <a:ea typeface="Tahoma" panose="020B0604030504040204" pitchFamily="34" charset="0"/>
                <a:cs typeface="Tahoma" panose="020B0604030504040204" pitchFamily="34" charset="0"/>
              </a:rPr>
              <a:t>Edition</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PowerCenter Cloud Edition</a:t>
            </a: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Meet Every Data Integration Need</a:t>
            </a: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155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4239" y="1741486"/>
            <a:ext cx="8317533" cy="236988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reflection blurRad="6350" stA="53000" endA="300" endPos="35500" dir="5400000" sy="-90000" algn="bl" rotWithShape="0"/>
                </a:effectLst>
              </a:rPr>
              <a:t>Reason 5</a:t>
            </a:r>
          </a:p>
          <a:p>
            <a:pPr defTabSz="685766"/>
            <a:r>
              <a:rPr lang="en-US" sz="4000" dirty="0">
                <a:solidFill>
                  <a:srgbClr val="262626"/>
                </a:solidFill>
              </a:rPr>
              <a:t>Collaboration between global IT teams </a:t>
            </a:r>
            <a:endParaRPr lang="en-IN" sz="4000" dirty="0">
              <a:solidFill>
                <a:srgbClr val="262626"/>
              </a:solidFill>
            </a:endParaRPr>
          </a:p>
          <a:p>
            <a:pPr algn="ctr"/>
            <a:endParaRPr lang="en-US" sz="54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1039152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474" y="856860"/>
            <a:ext cx="8255172" cy="1569660"/>
          </a:xfrm>
          <a:prstGeom prst="rect">
            <a:avLst/>
          </a:prstGeom>
        </p:spPr>
        <p:txBody>
          <a:bodyPr wrap="square">
            <a:spAutoFit/>
          </a:bodyPr>
          <a:lstStyle/>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Flexible</a:t>
            </a:r>
            <a:r>
              <a:rPr lang="en-US" sz="1200" dirty="0">
                <a:latin typeface="Tahoma" panose="020B0604030504040204" pitchFamily="34" charset="0"/>
                <a:ea typeface="Tahoma" panose="020B0604030504040204" pitchFamily="34" charset="0"/>
                <a:cs typeface="Tahoma" panose="020B0604030504040204" pitchFamily="34" charset="0"/>
              </a:rPr>
              <a:t>, metadata-driven </a:t>
            </a:r>
            <a:r>
              <a:rPr lang="en-US" sz="1200" dirty="0" smtClean="0">
                <a:latin typeface="Tahoma" panose="020B0604030504040204" pitchFamily="34" charset="0"/>
                <a:ea typeface="Tahoma" panose="020B0604030504040204" pitchFamily="34" charset="0"/>
                <a:cs typeface="Tahoma" panose="020B0604030504040204" pitchFamily="34" charset="0"/>
              </a:rPr>
              <a:t>architecture that standardize reusability across different levels</a:t>
            </a:r>
          </a:p>
          <a:p>
            <a:pPr marL="857250" lvl="2"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A set of robust visual tools to manage development and administration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Powerful productivity tools</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Metadata </a:t>
            </a:r>
            <a:r>
              <a:rPr lang="en-US" sz="1200" dirty="0" smtClean="0">
                <a:latin typeface="Tahoma" panose="020B0604030504040204" pitchFamily="34" charset="0"/>
                <a:ea typeface="Tahoma" panose="020B0604030504040204" pitchFamily="34" charset="0"/>
                <a:cs typeface="Tahoma" panose="020B0604030504040204" pitchFamily="34" charset="0"/>
              </a:rPr>
              <a:t>management &amp; Data Lineage</a:t>
            </a:r>
          </a:p>
          <a:p>
            <a:r>
              <a:rPr lang="en-US" sz="1200" dirty="0">
                <a:latin typeface="Tahoma" panose="020B0604030504040204" pitchFamily="34" charset="0"/>
                <a:ea typeface="Tahoma" panose="020B0604030504040204" pitchFamily="34" charset="0"/>
                <a:cs typeface="Tahoma" panose="020B0604030504040204" pitchFamily="34" charset="0"/>
              </a:rPr>
              <a:t>	</a:t>
            </a:r>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7287838" cy="492443"/>
          </a:xfrm>
          <a:prstGeom prst="rect">
            <a:avLst/>
          </a:prstGeom>
          <a:noFill/>
        </p:spPr>
        <p:txBody>
          <a:bodyPr wrap="square" rtlCol="0">
            <a:spAutoFit/>
          </a:bodyPr>
          <a:lstStyle/>
          <a:p>
            <a:pPr defTabSz="685766"/>
            <a:r>
              <a:rPr lang="en-US" sz="2600" dirty="0">
                <a:solidFill>
                  <a:srgbClr val="262626"/>
                </a:solidFill>
              </a:rPr>
              <a:t>Collaboration between global IT teams </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042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2456057"/>
          </a:xfrm>
          <a:prstGeom prst="rect">
            <a:avLst/>
          </a:prstGeom>
        </p:spPr>
        <p:txBody>
          <a:bodyPr wrap="square">
            <a:spAutoFit/>
          </a:bodyPr>
          <a:lstStyle/>
          <a:p>
            <a:pPr marL="171450" indent="-171450">
              <a:lnSpc>
                <a:spcPct val="80000"/>
              </a:lnSpc>
              <a:spcBef>
                <a:spcPct val="20000"/>
              </a:spcBef>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Team-based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development capabilities</a:t>
            </a:r>
          </a:p>
          <a:p>
            <a:pPr marL="171450" indent="-171450">
              <a:lnSpc>
                <a:spcPct val="80000"/>
              </a:lnSpc>
              <a:spcBef>
                <a:spcPct val="20000"/>
              </a:spcBef>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lnSpc>
                <a:spcPct val="80000"/>
              </a:lnSpc>
              <a:spcBef>
                <a:spcPct val="20000"/>
              </a:spcBef>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Inbuilt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Version control, no need for external version control tool</a:t>
            </a:r>
          </a:p>
          <a:p>
            <a:pPr marL="171450" indent="-171450">
              <a:lnSpc>
                <a:spcPct val="80000"/>
              </a:lnSpc>
              <a:spcBef>
                <a:spcPct val="20000"/>
              </a:spcBef>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lnSpc>
                <a:spcPct val="80000"/>
              </a:lnSpc>
              <a:spcBef>
                <a:spcPct val="20000"/>
              </a:spcBef>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Check in, Check out, Version history</a:t>
            </a:r>
          </a:p>
          <a:p>
            <a:pPr marL="171450" indent="-171450">
              <a:lnSpc>
                <a:spcPct val="80000"/>
              </a:lnSpc>
              <a:spcBef>
                <a:spcPct val="20000"/>
              </a:spcBef>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lnSpc>
                <a:spcPct val="80000"/>
              </a:lnSpc>
              <a:spcBef>
                <a:spcPct val="20000"/>
              </a:spcBef>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Control deployments across environments, locations, and teams to accelerate development using Deployment Group</a:t>
            </a:r>
          </a:p>
          <a:p>
            <a:pPr marL="171450" indent="-171450">
              <a:lnSpc>
                <a:spcPct val="80000"/>
              </a:lnSpc>
              <a:spcBef>
                <a:spcPct val="20000"/>
              </a:spcBef>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lnSpc>
                <a:spcPct val="80000"/>
              </a:lnSpc>
              <a:spcBef>
                <a:spcPct val="20000"/>
              </a:spcBef>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Metadata management and Data Lineage</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Consolidate </a:t>
            </a:r>
            <a:r>
              <a:rPr lang="en-US" sz="1200" dirty="0">
                <a:latin typeface="Tahoma" panose="020B0604030504040204" pitchFamily="34" charset="0"/>
                <a:ea typeface="Tahoma" panose="020B0604030504040204" pitchFamily="34" charset="0"/>
                <a:cs typeface="Tahoma" panose="020B0604030504040204" pitchFamily="34" charset="0"/>
              </a:rPr>
              <a:t>technical and </a:t>
            </a:r>
            <a:r>
              <a:rPr lang="en-US" sz="1200" dirty="0" smtClean="0">
                <a:latin typeface="Tahoma" panose="020B0604030504040204" pitchFamily="34" charset="0"/>
                <a:ea typeface="Tahoma" panose="020B0604030504040204" pitchFamily="34" charset="0"/>
                <a:cs typeface="Tahoma" panose="020B0604030504040204" pitchFamily="34" charset="0"/>
              </a:rPr>
              <a:t>business metadata </a:t>
            </a:r>
            <a:r>
              <a:rPr lang="en-US" sz="1200" dirty="0">
                <a:latin typeface="Tahoma" panose="020B0604030504040204" pitchFamily="34" charset="0"/>
                <a:ea typeface="Tahoma" panose="020B0604030504040204" pitchFamily="34" charset="0"/>
                <a:cs typeface="Tahoma" panose="020B0604030504040204" pitchFamily="34" charset="0"/>
              </a:rPr>
              <a:t>into one data integration </a:t>
            </a:r>
            <a:r>
              <a:rPr lang="en-US" sz="1200" dirty="0" smtClean="0">
                <a:latin typeface="Tahoma" panose="020B0604030504040204" pitchFamily="34" charset="0"/>
                <a:ea typeface="Tahoma" panose="020B0604030504040204" pitchFamily="34" charset="0"/>
                <a:cs typeface="Tahoma" panose="020B0604030504040204" pitchFamily="34" charset="0"/>
              </a:rPr>
              <a:t>catalog</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Increasing </a:t>
            </a:r>
            <a:r>
              <a:rPr lang="en-US" sz="1200" dirty="0">
                <a:latin typeface="Tahoma" panose="020B0604030504040204" pitchFamily="34" charset="0"/>
                <a:ea typeface="Tahoma" panose="020B0604030504040204" pitchFamily="34" charset="0"/>
                <a:cs typeface="Tahoma" panose="020B0604030504040204" pitchFamily="34" charset="0"/>
              </a:rPr>
              <a:t>insight into complex data </a:t>
            </a:r>
            <a:r>
              <a:rPr lang="en-US" sz="1200" dirty="0" smtClean="0">
                <a:latin typeface="Tahoma" panose="020B0604030504040204" pitchFamily="34" charset="0"/>
                <a:ea typeface="Tahoma" panose="020B0604030504040204" pitchFamily="34" charset="0"/>
                <a:cs typeface="Tahoma" panose="020B0604030504040204" pitchFamily="34" charset="0"/>
              </a:rPr>
              <a:t>relationships and </a:t>
            </a:r>
            <a:r>
              <a:rPr lang="en-US" sz="1200" dirty="0">
                <a:latin typeface="Tahoma" panose="020B0604030504040204" pitchFamily="34" charset="0"/>
                <a:ea typeface="Tahoma" panose="020B0604030504040204" pitchFamily="34" charset="0"/>
                <a:cs typeface="Tahoma" panose="020B0604030504040204" pitchFamily="34" charset="0"/>
              </a:rPr>
              <a:t>trust in the data</a:t>
            </a: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Collaboration between global IT </a:t>
            </a:r>
            <a:r>
              <a:rPr lang="en-US" sz="2600" dirty="0" smtClean="0">
                <a:solidFill>
                  <a:srgbClr val="262626"/>
                </a:solidFill>
              </a:rPr>
              <a:t>teams</a:t>
            </a:r>
            <a:endParaRPr lang="en-US"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19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a:solidFill>
                  <a:srgbClr val="262626"/>
                </a:solidFill>
              </a:rPr>
              <a:t>Scheduling Features in PowerCenter</a:t>
            </a: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09480" y="814330"/>
            <a:ext cx="8255172" cy="609398"/>
          </a:xfrm>
          <a:prstGeom prst="rect">
            <a:avLst/>
          </a:prstGeom>
        </p:spPr>
        <p:txBody>
          <a:bodyPr wrap="square">
            <a:spAutoFit/>
          </a:bodyPr>
          <a:lstStyle/>
          <a:p>
            <a:pPr marL="171450" lvl="0" indent="-171450">
              <a:lnSpc>
                <a:spcPct val="80000"/>
              </a:lnSpc>
              <a:spcBef>
                <a:spcPct val="20000"/>
              </a:spcBef>
              <a:buFont typeface="Symbol" panose="05050102010706020507" pitchFamily="18" charset="2"/>
              <a:buChar char="®"/>
            </a:pP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In built Workflow scheduler to fulfil your scheduling needs</a:t>
            </a:r>
          </a:p>
          <a:p>
            <a:pPr marL="171450" lvl="0" indent="-171450">
              <a:lnSpc>
                <a:spcPct val="80000"/>
              </a:lnSpc>
              <a:spcBef>
                <a:spcPct val="20000"/>
              </a:spcBef>
              <a:buFont typeface="Symbol" panose="05050102010706020507" pitchFamily="18" charset="2"/>
              <a:buChar char="®"/>
            </a:pP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lvl="0" indent="-171450">
              <a:lnSpc>
                <a:spcPct val="80000"/>
              </a:lnSpc>
              <a:spcBef>
                <a:spcPct val="20000"/>
              </a:spcBef>
              <a:buFont typeface="Symbol" panose="05050102010706020507" pitchFamily="18" charset="2"/>
              <a:buChar char="®"/>
            </a:pP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Can be configured with external scheduling tools like TWS, </a:t>
            </a:r>
            <a:r>
              <a:rPr lang="en-IN" sz="1200" dirty="0" err="1">
                <a:solidFill>
                  <a:srgbClr val="0070C0"/>
                </a:solidFill>
                <a:latin typeface="Tahoma" panose="020B0604030504040204" pitchFamily="34" charset="0"/>
                <a:ea typeface="Tahoma" panose="020B0604030504040204" pitchFamily="34" charset="0"/>
                <a:cs typeface="Tahoma" panose="020B0604030504040204" pitchFamily="34" charset="0"/>
              </a:rPr>
              <a:t>Autosys</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IN" sz="1200" dirty="0" err="1">
                <a:solidFill>
                  <a:srgbClr val="0070C0"/>
                </a:solidFill>
                <a:latin typeface="Tahoma" panose="020B0604030504040204" pitchFamily="34" charset="0"/>
                <a:ea typeface="Tahoma" panose="020B0604030504040204" pitchFamily="34" charset="0"/>
                <a:cs typeface="Tahoma" panose="020B0604030504040204" pitchFamily="34" charset="0"/>
              </a:rPr>
              <a:t>etc</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1152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p:cNvSpPr txBox="1"/>
          <p:nvPr/>
        </p:nvSpPr>
        <p:spPr>
          <a:xfrm>
            <a:off x="398837" y="145918"/>
            <a:ext cx="4974674" cy="492443"/>
          </a:xfrm>
          <a:prstGeom prst="rect">
            <a:avLst/>
          </a:prstGeom>
          <a:noFill/>
        </p:spPr>
        <p:txBody>
          <a:bodyPr wrap="square" rtlCol="0">
            <a:spAutoFit/>
          </a:bodyPr>
          <a:lstStyle/>
          <a:p>
            <a:pPr defTabSz="685766"/>
            <a:r>
              <a:rPr lang="en-IN" sz="2600" dirty="0" smtClean="0">
                <a:solidFill>
                  <a:srgbClr val="262626"/>
                </a:solidFill>
                <a:latin typeface="+mj-lt"/>
              </a:rPr>
              <a:t>Solution: The </a:t>
            </a:r>
            <a:r>
              <a:rPr lang="en-IN" sz="2600" dirty="0">
                <a:solidFill>
                  <a:srgbClr val="262626"/>
                </a:solidFill>
                <a:latin typeface="+mj-lt"/>
              </a:rPr>
              <a:t>Informatica </a:t>
            </a:r>
            <a:r>
              <a:rPr lang="en-IN" sz="2600" dirty="0" smtClean="0">
                <a:solidFill>
                  <a:srgbClr val="262626"/>
                </a:solidFill>
                <a:latin typeface="+mj-lt"/>
              </a:rPr>
              <a:t>Approach</a:t>
            </a:r>
            <a:endParaRPr lang="en-IN" sz="2600" dirty="0">
              <a:solidFill>
                <a:srgbClr val="262626"/>
              </a:solidFill>
              <a:latin typeface="+mj-lt"/>
            </a:endParaRPr>
          </a:p>
        </p:txBody>
      </p:sp>
      <p:pic>
        <p:nvPicPr>
          <p:cNvPr id="2" name="Picture 1"/>
          <p:cNvPicPr>
            <a:picLocks noChangeAspect="1"/>
          </p:cNvPicPr>
          <p:nvPr/>
        </p:nvPicPr>
        <p:blipFill>
          <a:blip r:embed="rId4"/>
          <a:stretch>
            <a:fillRect/>
          </a:stretch>
        </p:blipFill>
        <p:spPr>
          <a:xfrm>
            <a:off x="1237159" y="1150105"/>
            <a:ext cx="6592391" cy="3391584"/>
          </a:xfrm>
          <a:prstGeom prst="rect">
            <a:avLst/>
          </a:prstGeom>
        </p:spPr>
      </p:pic>
      <p:sp>
        <p:nvSpPr>
          <p:cNvPr id="249" name="Rectangle 248"/>
          <p:cNvSpPr/>
          <p:nvPr/>
        </p:nvSpPr>
        <p:spPr>
          <a:xfrm>
            <a:off x="514255" y="810522"/>
            <a:ext cx="8065911" cy="276999"/>
          </a:xfrm>
          <a:prstGeom prst="rect">
            <a:avLst/>
          </a:prstGeom>
        </p:spPr>
        <p:txBody>
          <a:bodyPr wrap="square">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Comprehensive, Unified, Open and </a:t>
            </a:r>
            <a:r>
              <a:rPr lang="en-US" sz="1200" dirty="0" smtClean="0">
                <a:latin typeface="Tahoma" panose="020B0604030504040204" pitchFamily="34" charset="0"/>
                <a:ea typeface="Tahoma" panose="020B0604030504040204" pitchFamily="34" charset="0"/>
                <a:cs typeface="Tahoma" panose="020B0604030504040204" pitchFamily="34" charset="0"/>
              </a:rPr>
              <a:t>Economical Approach</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414282465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4330"/>
            <a:ext cx="8255172" cy="2862322"/>
          </a:xfrm>
          <a:prstGeom prst="rect">
            <a:avLst/>
          </a:prstGeom>
        </p:spPr>
        <p:txBody>
          <a:bodyPr wrap="square">
            <a:spAutoFit/>
          </a:bodyPr>
          <a:lstStyle/>
          <a:p>
            <a:pPr marL="171450" indent="-171450">
              <a:lnSpc>
                <a:spcPct val="80000"/>
              </a:lnSpc>
              <a:spcBef>
                <a:spcPct val="20000"/>
              </a:spcBef>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Purpose is to reduce unnecessary coding which ultimately reduces development time and increases supportability</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Reusable </a:t>
            </a:r>
            <a:r>
              <a:rPr lang="en-US" sz="1200" dirty="0" smtClean="0">
                <a:latin typeface="Tahoma" panose="020B0604030504040204" pitchFamily="34" charset="0"/>
                <a:ea typeface="Tahoma" panose="020B0604030504040204" pitchFamily="34" charset="0"/>
                <a:cs typeface="Tahoma" panose="020B0604030504040204" pitchFamily="34" charset="0"/>
              </a:rPr>
              <a:t>Transformation</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Mapplet</a:t>
            </a: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Worklet</a:t>
            </a: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Reusable </a:t>
            </a:r>
            <a:r>
              <a:rPr lang="en-US" sz="1200" dirty="0" smtClean="0">
                <a:latin typeface="Tahoma" panose="020B0604030504040204" pitchFamily="34" charset="0"/>
                <a:ea typeface="Tahoma" panose="020B0604030504040204" pitchFamily="34" charset="0"/>
                <a:cs typeface="Tahoma" panose="020B0604030504040204" pitchFamily="34" charset="0"/>
              </a:rPr>
              <a:t>Sessions &amp; Tasks</a:t>
            </a: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Parameters &amp; Variables</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Shared </a:t>
            </a:r>
            <a:r>
              <a:rPr lang="en-US" sz="1200" dirty="0" smtClean="0">
                <a:latin typeface="Tahoma" panose="020B0604030504040204" pitchFamily="34" charset="0"/>
                <a:ea typeface="Tahoma" panose="020B0604030504040204" pitchFamily="34" charset="0"/>
                <a:cs typeface="Tahoma" panose="020B0604030504040204" pitchFamily="34" charset="0"/>
              </a:rPr>
              <a:t>Folder</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Global Repository</a:t>
            </a:r>
          </a:p>
        </p:txBody>
      </p:sp>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smtClean="0">
                <a:solidFill>
                  <a:srgbClr val="262626"/>
                </a:solidFill>
              </a:rPr>
              <a:t>Reusability Features in PowerCenter</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558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837" y="145918"/>
            <a:ext cx="8156688" cy="492443"/>
          </a:xfrm>
          <a:prstGeom prst="rect">
            <a:avLst/>
          </a:prstGeom>
          <a:noFill/>
        </p:spPr>
        <p:txBody>
          <a:bodyPr wrap="square" rtlCol="0">
            <a:spAutoFit/>
          </a:bodyPr>
          <a:lstStyle/>
          <a:p>
            <a:pPr defTabSz="685766"/>
            <a:r>
              <a:rPr lang="en-US" sz="2600" dirty="0" smtClean="0">
                <a:solidFill>
                  <a:srgbClr val="262626"/>
                </a:solidFill>
              </a:rPr>
              <a:t>Recovery Overview</a:t>
            </a:r>
            <a:endParaRPr lang="en-IN" sz="2600" dirty="0">
              <a:solidFill>
                <a:srgbClr val="262626"/>
              </a:solidFill>
            </a:endParaRPr>
          </a:p>
        </p:txBody>
      </p:sp>
      <p:pic>
        <p:nvPicPr>
          <p:cNvPr id="5" name="Picture 7" descr="edureka logol.jpg"/>
          <p:cNvPicPr>
            <a:picLocks noChangeAspect="1"/>
          </p:cNvPicPr>
          <p:nvPr/>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14255" y="810522"/>
            <a:ext cx="8065911" cy="3416320"/>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Recovery: </a:t>
            </a:r>
            <a:r>
              <a:rPr lang="en-US" sz="1200" dirty="0" smtClean="0">
                <a:latin typeface="Tahoma" panose="020B0604030504040204" pitchFamily="34" charset="0"/>
                <a:ea typeface="Tahoma" panose="020B0604030504040204" pitchFamily="34" charset="0"/>
                <a:cs typeface="Tahoma" panose="020B0604030504040204" pitchFamily="34" charset="0"/>
              </a:rPr>
              <a:t>Action </a:t>
            </a:r>
            <a:r>
              <a:rPr lang="en-US" sz="1200" dirty="0">
                <a:latin typeface="Tahoma" panose="020B0604030504040204" pitchFamily="34" charset="0"/>
                <a:ea typeface="Tahoma" panose="020B0604030504040204" pitchFamily="34" charset="0"/>
                <a:cs typeface="Tahoma" panose="020B0604030504040204" pitchFamily="34" charset="0"/>
              </a:rPr>
              <a:t>of returning application/data/database to a normal and consistent </a:t>
            </a:r>
            <a:r>
              <a:rPr lang="en-US" sz="1200" dirty="0" smtClean="0">
                <a:latin typeface="Tahoma" panose="020B0604030504040204" pitchFamily="34" charset="0"/>
                <a:ea typeface="Tahoma" panose="020B0604030504040204" pitchFamily="34" charset="0"/>
                <a:cs typeface="Tahoma" panose="020B0604030504040204" pitchFamily="34" charset="0"/>
              </a:rPr>
              <a:t>state</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Reason: </a:t>
            </a:r>
            <a:r>
              <a:rPr lang="en-US" sz="1200" dirty="0" smtClean="0">
                <a:latin typeface="Tahoma" panose="020B0604030504040204" pitchFamily="34" charset="0"/>
                <a:ea typeface="Tahoma" panose="020B0604030504040204" pitchFamily="34" charset="0"/>
                <a:cs typeface="Tahoma" panose="020B0604030504040204" pitchFamily="34" charset="0"/>
              </a:rPr>
              <a:t>OS </a:t>
            </a:r>
            <a:r>
              <a:rPr lang="en-US" sz="1200" dirty="0">
                <a:latin typeface="Tahoma" panose="020B0604030504040204" pitchFamily="34" charset="0"/>
                <a:ea typeface="Tahoma" panose="020B0604030504040204" pitchFamily="34" charset="0"/>
                <a:cs typeface="Tahoma" panose="020B0604030504040204" pitchFamily="34" charset="0"/>
              </a:rPr>
              <a:t>/ file system failure, network accessibility</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Recovery in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PowerCenter</a:t>
            </a:r>
          </a:p>
          <a:p>
            <a:pPr marL="171450" indent="-171450">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Data Recovery</a:t>
            </a:r>
          </a:p>
          <a:p>
            <a:pPr marL="857250" lvl="2" indent="-171450">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Making inconsistent data consistent</a:t>
            </a:r>
          </a:p>
          <a:p>
            <a:pPr marL="171450" indent="-171450">
              <a:buFont typeface="Symbol" panose="05050102010706020507" pitchFamily="18" charset="2"/>
              <a:buChar char="®"/>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Continuing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workflows and tasks after they have been interrupted.</a:t>
            </a:r>
          </a:p>
          <a:p>
            <a:pPr marL="857250" lvl="2" indent="-171450">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May </a:t>
            </a:r>
            <a:r>
              <a:rPr lang="en-US" sz="1200" dirty="0">
                <a:latin typeface="Tahoma" panose="020B0604030504040204" pitchFamily="34" charset="0"/>
                <a:ea typeface="Tahoma" panose="020B0604030504040204" pitchFamily="34" charset="0"/>
                <a:cs typeface="Tahoma" panose="020B0604030504040204" pitchFamily="34" charset="0"/>
              </a:rPr>
              <a:t>be the result of an intentional stop</a:t>
            </a:r>
          </a:p>
          <a:p>
            <a:pPr marL="857250" lvl="2" indent="-171450">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May </a:t>
            </a:r>
            <a:r>
              <a:rPr lang="en-US" sz="1200" dirty="0">
                <a:latin typeface="Tahoma" panose="020B0604030504040204" pitchFamily="34" charset="0"/>
                <a:ea typeface="Tahoma" panose="020B0604030504040204" pitchFamily="34" charset="0"/>
                <a:cs typeface="Tahoma" panose="020B0604030504040204" pitchFamily="34" charset="0"/>
              </a:rPr>
              <a:t>be the result of a failure of a database, the network, </a:t>
            </a:r>
            <a:r>
              <a:rPr lang="en-US" sz="1200" dirty="0" smtClean="0">
                <a:latin typeface="Tahoma" panose="020B0604030504040204" pitchFamily="34" charset="0"/>
                <a:ea typeface="Tahoma" panose="020B0604030504040204" pitchFamily="34" charset="0"/>
                <a:cs typeface="Tahoma" panose="020B0604030504040204" pitchFamily="34" charset="0"/>
              </a:rPr>
              <a:t>or a </a:t>
            </a:r>
            <a:r>
              <a:rPr lang="en-US" sz="1200" dirty="0">
                <a:latin typeface="Tahoma" panose="020B0604030504040204" pitchFamily="34" charset="0"/>
                <a:ea typeface="Tahoma" panose="020B0604030504040204" pitchFamily="34" charset="0"/>
                <a:cs typeface="Tahoma" panose="020B0604030504040204" pitchFamily="34" charset="0"/>
              </a:rPr>
              <a:t>server hosting a domain service.</a:t>
            </a:r>
          </a:p>
          <a:p>
            <a:pPr marL="857250" lvl="2" indent="-171450">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Session </a:t>
            </a:r>
            <a:r>
              <a:rPr lang="en-US" sz="1200" dirty="0">
                <a:latin typeface="Tahoma" panose="020B0604030504040204" pitchFamily="34" charset="0"/>
                <a:ea typeface="Tahoma" panose="020B0604030504040204" pitchFamily="34" charset="0"/>
                <a:cs typeface="Tahoma" panose="020B0604030504040204" pitchFamily="34" charset="0"/>
              </a:rPr>
              <a:t>recovery can be complex due to data </a:t>
            </a:r>
            <a:r>
              <a:rPr lang="en-US" sz="1200" dirty="0" smtClean="0">
                <a:latin typeface="Tahoma" panose="020B0604030504040204" pitchFamily="34" charset="0"/>
                <a:ea typeface="Tahoma" panose="020B0604030504040204" pitchFamily="34" charset="0"/>
                <a:cs typeface="Tahoma" panose="020B0604030504040204" pitchFamily="34" charset="0"/>
              </a:rPr>
              <a:t>issues</a:t>
            </a:r>
          </a:p>
          <a:p>
            <a:pPr marL="857250" lvl="2" indent="-17145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Domain infrastructure must be available</a:t>
            </a:r>
          </a:p>
          <a:p>
            <a:pPr marL="514350" lvl="1" indent="-171450">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Repository </a:t>
            </a:r>
            <a:r>
              <a:rPr lang="en-US" sz="1200" dirty="0">
                <a:latin typeface="Tahoma" panose="020B0604030504040204" pitchFamily="34" charset="0"/>
                <a:ea typeface="Tahoma" panose="020B0604030504040204" pitchFamily="34" charset="0"/>
                <a:cs typeface="Tahoma" panose="020B0604030504040204" pitchFamily="34" charset="0"/>
              </a:rPr>
              <a:t>Services and Integration Services (may be running as a backup service on another node).</a:t>
            </a:r>
          </a:p>
          <a:p>
            <a:pPr marL="514350" lvl="1" indent="-171450">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Source</a:t>
            </a:r>
            <a:r>
              <a:rPr lang="en-US" sz="1200" dirty="0">
                <a:latin typeface="Tahoma" panose="020B0604030504040204" pitchFamily="34" charset="0"/>
                <a:ea typeface="Tahoma" panose="020B0604030504040204" pitchFamily="34" charset="0"/>
                <a:cs typeface="Tahoma" panose="020B0604030504040204" pitchFamily="34" charset="0"/>
              </a:rPr>
              <a:t>, target, repository and lookup databases.</a:t>
            </a:r>
          </a:p>
          <a:p>
            <a:pPr marL="514350" lvl="1" indent="-171450">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The </a:t>
            </a:r>
            <a:r>
              <a:rPr lang="en-US" sz="1200" dirty="0">
                <a:latin typeface="Tahoma" panose="020B0604030504040204" pitchFamily="34" charset="0"/>
                <a:ea typeface="Tahoma" panose="020B0604030504040204" pitchFamily="34" charset="0"/>
                <a:cs typeface="Tahoma" panose="020B0604030504040204" pitchFamily="34" charset="0"/>
              </a:rPr>
              <a:t>network itself</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8096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Enabling Recovery</a:t>
            </a:r>
            <a:endParaRPr lang="en-IN" sz="2600" dirty="0">
              <a:solidFill>
                <a:srgbClr val="262626"/>
              </a:solidFill>
              <a:latin typeface="+mj-lt"/>
            </a:endParaRPr>
          </a:p>
        </p:txBody>
      </p:sp>
      <p:sp>
        <p:nvSpPr>
          <p:cNvPr id="3" name="Rectangle 2"/>
          <p:cNvSpPr/>
          <p:nvPr/>
        </p:nvSpPr>
        <p:spPr>
          <a:xfrm>
            <a:off x="514255" y="810522"/>
            <a:ext cx="8065911" cy="830997"/>
          </a:xfrm>
          <a:prstGeom prst="rect">
            <a:avLst/>
          </a:prstGeom>
        </p:spPr>
        <p:txBody>
          <a:bodyPr wrap="square">
            <a:spAutoFit/>
          </a:bodyPr>
          <a:lstStyle/>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An optional HA license is required for this check box to be available </a:t>
            </a:r>
            <a:r>
              <a:rPr lang="en-US" sz="1200" dirty="0" smtClean="0">
                <a:latin typeface="Tahoma" panose="020B0604030504040204" pitchFamily="34" charset="0"/>
                <a:ea typeface="Tahoma" panose="020B0604030504040204" pitchFamily="34" charset="0"/>
                <a:cs typeface="Tahoma" panose="020B0604030504040204" pitchFamily="34" charset="0"/>
              </a:rPr>
              <a:t>for selection</a:t>
            </a:r>
            <a:r>
              <a:rPr lang="en-US" sz="1200" dirty="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Without the HA option, workflows must be recovered manually.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That is, you </a:t>
            </a:r>
            <a:r>
              <a:rPr lang="en-US" sz="1200" dirty="0">
                <a:latin typeface="Tahoma" panose="020B0604030504040204" pitchFamily="34" charset="0"/>
                <a:ea typeface="Tahoma" panose="020B0604030504040204" pitchFamily="34" charset="0"/>
                <a:cs typeface="Tahoma" panose="020B0604030504040204" pitchFamily="34" charset="0"/>
              </a:rPr>
              <a:t>must locate the failed workflow in the Workflow Monitor client </a:t>
            </a:r>
            <a:r>
              <a:rPr lang="en-US" sz="1200" dirty="0" smtClean="0">
                <a:latin typeface="Tahoma" panose="020B0604030504040204" pitchFamily="34" charset="0"/>
                <a:ea typeface="Tahoma" panose="020B0604030504040204" pitchFamily="34" charset="0"/>
                <a:cs typeface="Tahoma" panose="020B0604030504040204" pitchFamily="34" charset="0"/>
              </a:rPr>
              <a:t>and manually </a:t>
            </a:r>
            <a:r>
              <a:rPr lang="en-US" sz="1200" dirty="0">
                <a:latin typeface="Tahoma" panose="020B0604030504040204" pitchFamily="34" charset="0"/>
                <a:ea typeface="Tahoma" panose="020B0604030504040204" pitchFamily="34" charset="0"/>
                <a:cs typeface="Tahoma" panose="020B0604030504040204" pitchFamily="34" charset="0"/>
              </a:rPr>
              <a:t>tell PowerCenter to recover the workflow or use the </a:t>
            </a:r>
            <a:r>
              <a:rPr lang="en-US" sz="1200" dirty="0" smtClean="0">
                <a:latin typeface="Tahoma" panose="020B0604030504040204" pitchFamily="34" charset="0"/>
                <a:ea typeface="Tahoma" panose="020B0604030504040204" pitchFamily="34" charset="0"/>
                <a:cs typeface="Tahoma" panose="020B0604030504040204" pitchFamily="34" charset="0"/>
              </a:rPr>
              <a:t>command line </a:t>
            </a:r>
            <a:r>
              <a:rPr lang="en-US" sz="1200" dirty="0">
                <a:latin typeface="Tahoma" panose="020B0604030504040204" pitchFamily="34" charset="0"/>
                <a:ea typeface="Tahoma" panose="020B0604030504040204" pitchFamily="34" charset="0"/>
                <a:cs typeface="Tahoma" panose="020B0604030504040204" pitchFamily="34" charset="0"/>
              </a:rPr>
              <a:t>to recover the workflow.</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760285" y="1813680"/>
            <a:ext cx="5559494" cy="3047509"/>
          </a:xfrm>
          <a:prstGeom prst="rect">
            <a:avLst/>
          </a:prstGeom>
        </p:spPr>
      </p:pic>
      <p:sp>
        <p:nvSpPr>
          <p:cNvPr id="7" name="Rectangle 6"/>
          <p:cNvSpPr/>
          <p:nvPr/>
        </p:nvSpPr>
        <p:spPr>
          <a:xfrm>
            <a:off x="6319779" y="1813680"/>
            <a:ext cx="1996634" cy="461665"/>
          </a:xfrm>
          <a:prstGeom prst="rect">
            <a:avLst/>
          </a:prstGeom>
        </p:spPr>
        <p:txBody>
          <a:bodyPr wrap="square">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Recovery </a:t>
            </a:r>
            <a:r>
              <a:rPr lang="en-US" sz="1200" dirty="0" smtClean="0">
                <a:latin typeface="Tahoma" panose="020B0604030504040204" pitchFamily="34" charset="0"/>
                <a:ea typeface="Tahoma" panose="020B0604030504040204" pitchFamily="34" charset="0"/>
                <a:cs typeface="Tahoma" panose="020B0604030504040204" pitchFamily="34" charset="0"/>
              </a:rPr>
              <a:t>is turned </a:t>
            </a:r>
            <a:r>
              <a:rPr lang="en-US" sz="1200" dirty="0">
                <a:latin typeface="Tahoma" panose="020B0604030504040204" pitchFamily="34" charset="0"/>
                <a:ea typeface="Tahoma" panose="020B0604030504040204" pitchFamily="34" charset="0"/>
                <a:cs typeface="Tahoma" panose="020B0604030504040204" pitchFamily="34" charset="0"/>
              </a:rPr>
              <a:t>on as</a:t>
            </a:r>
          </a:p>
          <a:p>
            <a:r>
              <a:rPr lang="en-US" sz="1200" dirty="0">
                <a:latin typeface="Tahoma" panose="020B0604030504040204" pitchFamily="34" charset="0"/>
                <a:ea typeface="Tahoma" panose="020B0604030504040204" pitchFamily="34" charset="0"/>
                <a:cs typeface="Tahoma" panose="020B0604030504040204" pitchFamily="34" charset="0"/>
              </a:rPr>
              <a:t>a </a:t>
            </a:r>
            <a:r>
              <a:rPr lang="en-US" sz="1200" dirty="0" smtClean="0">
                <a:latin typeface="Tahoma" panose="020B0604030504040204" pitchFamily="34" charset="0"/>
                <a:ea typeface="Tahoma" panose="020B0604030504040204" pitchFamily="34" charset="0"/>
                <a:cs typeface="Tahoma" panose="020B0604030504040204" pitchFamily="34" charset="0"/>
              </a:rPr>
              <a:t>workflow property</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319779" y="3845694"/>
            <a:ext cx="2494344" cy="646331"/>
          </a:xfrm>
          <a:prstGeom prst="rect">
            <a:avLst/>
          </a:prstGeom>
        </p:spPr>
        <p:txBody>
          <a:bodyPr wrap="square">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High Availability license key required </a:t>
            </a:r>
            <a:r>
              <a:rPr lang="en-US" sz="1200" dirty="0" smtClean="0">
                <a:latin typeface="Tahoma" panose="020B0604030504040204" pitchFamily="34" charset="0"/>
                <a:ea typeface="Tahoma" panose="020B0604030504040204" pitchFamily="34" charset="0"/>
                <a:cs typeface="Tahoma" panose="020B0604030504040204" pitchFamily="34" charset="0"/>
              </a:rPr>
              <a:t>to automatically </a:t>
            </a:r>
            <a:r>
              <a:rPr lang="en-US" sz="1200" dirty="0">
                <a:latin typeface="Tahoma" panose="020B0604030504040204" pitchFamily="34" charset="0"/>
                <a:ea typeface="Tahoma" panose="020B0604030504040204" pitchFamily="34" charset="0"/>
                <a:cs typeface="Tahoma" panose="020B0604030504040204" pitchFamily="34" charset="0"/>
              </a:rPr>
              <a:t>recover workflows and tasks</a:t>
            </a:r>
          </a:p>
        </p:txBody>
      </p:sp>
    </p:spTree>
    <p:extLst>
      <p:ext uri="{BB962C8B-B14F-4D97-AF65-F5344CB8AC3E}">
        <p14:creationId xmlns:p14="http://schemas.microsoft.com/office/powerpoint/2010/main" val="2677012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a:t>
            </a:r>
            <a:r>
              <a:rPr lang="en-IN" sz="2600" dirty="0">
                <a:solidFill>
                  <a:srgbClr val="262626"/>
                </a:solidFill>
                <a:latin typeface="+mj-lt"/>
              </a:rPr>
              <a:t>Recovery Overview</a:t>
            </a:r>
          </a:p>
        </p:txBody>
      </p:sp>
      <p:sp>
        <p:nvSpPr>
          <p:cNvPr id="3" name="Rectangle 2"/>
          <p:cNvSpPr/>
          <p:nvPr/>
        </p:nvSpPr>
        <p:spPr>
          <a:xfrm>
            <a:off x="514255" y="810522"/>
            <a:ext cx="8065911" cy="2492990"/>
          </a:xfrm>
          <a:prstGeom prst="rect">
            <a:avLst/>
          </a:prstGeom>
        </p:spPr>
        <p:txBody>
          <a:bodyPr wrap="square">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To recover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a workflow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Integration Service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should be able to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access the workflow state of operation. </a:t>
            </a:r>
          </a:p>
          <a:p>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The </a:t>
            </a:r>
            <a:r>
              <a:rPr lang="en-US" sz="1200" dirty="0">
                <a:latin typeface="Tahoma" panose="020B0604030504040204" pitchFamily="34" charset="0"/>
                <a:ea typeface="Tahoma" panose="020B0604030504040204" pitchFamily="34" charset="0"/>
                <a:cs typeface="Tahoma" panose="020B0604030504040204" pitchFamily="34" charset="0"/>
              </a:rPr>
              <a:t>workflow state of operation includes the status of tasks in the workflow and workflow variable </a:t>
            </a:r>
            <a:r>
              <a:rPr lang="en-US" sz="1200" dirty="0" smtClean="0">
                <a:latin typeface="Tahoma" panose="020B0604030504040204" pitchFamily="34" charset="0"/>
                <a:ea typeface="Tahoma" panose="020B0604030504040204" pitchFamily="34" charset="0"/>
                <a:cs typeface="Tahoma" panose="020B0604030504040204" pitchFamily="34" charset="0"/>
              </a:rPr>
              <a:t>values.</a:t>
            </a:r>
          </a:p>
          <a:p>
            <a:endParaRPr lang="en-US" sz="1200" dirty="0">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The </a:t>
            </a:r>
            <a:r>
              <a:rPr lang="en-US" sz="1200" dirty="0">
                <a:latin typeface="Tahoma" panose="020B0604030504040204" pitchFamily="34" charset="0"/>
                <a:ea typeface="Tahoma" panose="020B0604030504040204" pitchFamily="34" charset="0"/>
                <a:cs typeface="Tahoma" panose="020B0604030504040204" pitchFamily="34" charset="0"/>
              </a:rPr>
              <a:t>Integration Service stores the state in memory or on disk, based on </a:t>
            </a:r>
            <a:r>
              <a:rPr lang="en-US" sz="1200" dirty="0" smtClean="0">
                <a:latin typeface="Tahoma" panose="020B0604030504040204" pitchFamily="34" charset="0"/>
                <a:ea typeface="Tahoma" panose="020B0604030504040204" pitchFamily="34" charset="0"/>
                <a:cs typeface="Tahoma" panose="020B0604030504040204" pitchFamily="34" charset="0"/>
              </a:rPr>
              <a:t>certain configurations:</a:t>
            </a: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Enable recovery. </a:t>
            </a:r>
            <a:r>
              <a:rPr lang="en-US" sz="1200" dirty="0">
                <a:latin typeface="Tahoma" panose="020B0604030504040204" pitchFamily="34" charset="0"/>
                <a:ea typeface="Tahoma" panose="020B0604030504040204" pitchFamily="34" charset="0"/>
                <a:cs typeface="Tahoma" panose="020B0604030504040204" pitchFamily="34" charset="0"/>
              </a:rPr>
              <a:t>When a workflow is enabled for recovery, the Integration Service saves the workflow state of operation in a shared location. It can be recovered ,if it terminates, stops, or aborts. The workflow does not have to be running.</a:t>
            </a: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Suspend. </a:t>
            </a:r>
            <a:r>
              <a:rPr lang="en-US" sz="1200" dirty="0">
                <a:latin typeface="Tahoma" panose="020B0604030504040204" pitchFamily="34" charset="0"/>
                <a:ea typeface="Tahoma" panose="020B0604030504040204" pitchFamily="34" charset="0"/>
                <a:cs typeface="Tahoma" panose="020B0604030504040204" pitchFamily="34" charset="0"/>
              </a:rPr>
              <a:t>When a workflow is configured to suspend on error, the Integration Service stores the workflow state of operation in memory. The suspended workflow can be recovered, if a task fails. After fixing the task error and recover the workflow.</a:t>
            </a:r>
            <a:endParaRPr lang="en-IN"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62002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5908445" cy="492443"/>
          </a:xfrm>
          <a:prstGeom prst="rect">
            <a:avLst/>
          </a:prstGeom>
          <a:noFill/>
        </p:spPr>
        <p:txBody>
          <a:bodyPr wrap="square" rtlCol="0">
            <a:spAutoFit/>
          </a:bodyPr>
          <a:lstStyle/>
          <a:p>
            <a:pPr defTabSz="685766"/>
            <a:r>
              <a:rPr lang="en-IN" sz="2600" dirty="0" smtClean="0">
                <a:solidFill>
                  <a:srgbClr val="262626"/>
                </a:solidFill>
                <a:latin typeface="+mj-lt"/>
              </a:rPr>
              <a:t>Session &amp; Tasks Recovery </a:t>
            </a:r>
            <a:r>
              <a:rPr lang="en-IN" sz="2600" dirty="0">
                <a:solidFill>
                  <a:srgbClr val="262626"/>
                </a:solidFill>
                <a:latin typeface="+mj-lt"/>
              </a:rPr>
              <a:t>Overview</a:t>
            </a:r>
          </a:p>
        </p:txBody>
      </p:sp>
      <p:sp>
        <p:nvSpPr>
          <p:cNvPr id="4" name="Rectangle 3"/>
          <p:cNvSpPr/>
          <p:nvPr/>
        </p:nvSpPr>
        <p:spPr>
          <a:xfrm>
            <a:off x="514255" y="810522"/>
            <a:ext cx="8065911" cy="2677656"/>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Recovery Strategy</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Applies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to Session and Command tasks</a:t>
            </a: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Determines </a:t>
            </a:r>
            <a:r>
              <a:rPr lang="en-US" sz="1200" dirty="0">
                <a:latin typeface="Tahoma" panose="020B0604030504040204" pitchFamily="34" charset="0"/>
                <a:ea typeface="Tahoma" panose="020B0604030504040204" pitchFamily="34" charset="0"/>
                <a:cs typeface="Tahoma" panose="020B0604030504040204" pitchFamily="34" charset="0"/>
              </a:rPr>
              <a:t>what happens if the task fails</a:t>
            </a: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Used </a:t>
            </a:r>
            <a:r>
              <a:rPr lang="en-US" sz="1200" dirty="0">
                <a:latin typeface="Tahoma" panose="020B0604030504040204" pitchFamily="34" charset="0"/>
                <a:ea typeface="Tahoma" panose="020B0604030504040204" pitchFamily="34" charset="0"/>
                <a:cs typeface="Tahoma" panose="020B0604030504040204" pitchFamily="34" charset="0"/>
              </a:rPr>
              <a:t>in conjunction with workflow </a:t>
            </a:r>
            <a:r>
              <a:rPr lang="en-US" sz="1200" dirty="0" smtClean="0">
                <a:latin typeface="Tahoma" panose="020B0604030504040204" pitchFamily="34" charset="0"/>
                <a:ea typeface="Tahoma" panose="020B0604030504040204" pitchFamily="34" charset="0"/>
                <a:cs typeface="Tahoma" panose="020B0604030504040204" pitchFamily="34" charset="0"/>
              </a:rPr>
              <a:t>recovery</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Fail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task and continue workflow (default)</a:t>
            </a: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Task </a:t>
            </a:r>
            <a:r>
              <a:rPr lang="en-US" sz="1200" dirty="0">
                <a:latin typeface="Tahoma" panose="020B0604030504040204" pitchFamily="34" charset="0"/>
                <a:ea typeface="Tahoma" panose="020B0604030504040204" pitchFamily="34" charset="0"/>
                <a:cs typeface="Tahoma" panose="020B0604030504040204" pitchFamily="34" charset="0"/>
              </a:rPr>
              <a:t>status now “failed</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Restart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task</a:t>
            </a: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Number </a:t>
            </a:r>
            <a:r>
              <a:rPr lang="en-US" sz="1200" dirty="0">
                <a:latin typeface="Tahoma" panose="020B0604030504040204" pitchFamily="34" charset="0"/>
                <a:ea typeface="Tahoma" panose="020B0604030504040204" pitchFamily="34" charset="0"/>
                <a:cs typeface="Tahoma" panose="020B0604030504040204" pitchFamily="34" charset="0"/>
              </a:rPr>
              <a:t>of retries set on a workflow level (default is 5)</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Resume from last checkpoint</a:t>
            </a: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Recovery </a:t>
            </a:r>
            <a:r>
              <a:rPr lang="en-US" sz="1200" dirty="0">
                <a:latin typeface="Tahoma" panose="020B0604030504040204" pitchFamily="34" charset="0"/>
                <a:ea typeface="Tahoma" panose="020B0604030504040204" pitchFamily="34" charset="0"/>
                <a:cs typeface="Tahoma" panose="020B0604030504040204" pitchFamily="34" charset="0"/>
              </a:rPr>
              <a:t>data used to avoid writing target data that </a:t>
            </a:r>
            <a:r>
              <a:rPr lang="en-US" sz="1200" dirty="0" smtClean="0">
                <a:latin typeface="Tahoma" panose="020B0604030504040204" pitchFamily="34" charset="0"/>
                <a:ea typeface="Tahoma" panose="020B0604030504040204" pitchFamily="34" charset="0"/>
                <a:cs typeface="Tahoma" panose="020B0604030504040204" pitchFamily="34" charset="0"/>
              </a:rPr>
              <a:t>has already </a:t>
            </a:r>
            <a:r>
              <a:rPr lang="en-US" sz="1200" dirty="0">
                <a:latin typeface="Tahoma" panose="020B0604030504040204" pitchFamily="34" charset="0"/>
                <a:ea typeface="Tahoma" panose="020B0604030504040204" pitchFamily="34" charset="0"/>
                <a:cs typeface="Tahoma" panose="020B0604030504040204" pitchFamily="34" charset="0"/>
              </a:rPr>
              <a:t>been committed to the database.</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20260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Recovering Manually</a:t>
            </a:r>
            <a:endParaRPr lang="en-IN" sz="2600" dirty="0">
              <a:solidFill>
                <a:srgbClr val="262626"/>
              </a:solidFill>
              <a:latin typeface="+mj-lt"/>
            </a:endParaRPr>
          </a:p>
        </p:txBody>
      </p:sp>
      <p:sp>
        <p:nvSpPr>
          <p:cNvPr id="3" name="Rectangle 2"/>
          <p:cNvSpPr/>
          <p:nvPr/>
        </p:nvSpPr>
        <p:spPr>
          <a:xfrm>
            <a:off x="514255" y="810522"/>
            <a:ext cx="8065911" cy="2308324"/>
          </a:xfrm>
          <a:prstGeom prst="rect">
            <a:avLst/>
          </a:prstGeom>
        </p:spPr>
        <p:txBody>
          <a:bodyPr wrap="square">
            <a:spAutoFit/>
          </a:bodyPr>
          <a:lstStyle/>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Done by hand (mouse/keyboard) or through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 command-line script</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Does not require a High Availability license </a:t>
            </a:r>
            <a:r>
              <a:rPr lang="en-US" sz="1200" dirty="0" smtClean="0">
                <a:latin typeface="Tahoma" panose="020B0604030504040204" pitchFamily="34" charset="0"/>
                <a:ea typeface="Tahoma" panose="020B0604030504040204" pitchFamily="34" charset="0"/>
                <a:cs typeface="Tahoma" panose="020B0604030504040204" pitchFamily="34" charset="0"/>
              </a:rPr>
              <a:t>key</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Individual tasks within a workflow can be </a:t>
            </a:r>
            <a:r>
              <a:rPr lang="en-US" sz="1200" dirty="0" smtClean="0">
                <a:latin typeface="Tahoma" panose="020B0604030504040204" pitchFamily="34" charset="0"/>
                <a:ea typeface="Tahoma" panose="020B0604030504040204" pitchFamily="34" charset="0"/>
                <a:cs typeface="Tahoma" panose="020B0604030504040204" pitchFamily="34" charset="0"/>
              </a:rPr>
              <a:t>recovered separately</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A suspended workflow can be resumed after the reason </a:t>
            </a:r>
            <a:r>
              <a:rPr lang="en-US" sz="1200" dirty="0" smtClean="0">
                <a:latin typeface="Tahoma" panose="020B0604030504040204" pitchFamily="34" charset="0"/>
                <a:ea typeface="Tahoma" panose="020B0604030504040204" pitchFamily="34" charset="0"/>
                <a:cs typeface="Tahoma" panose="020B0604030504040204" pitchFamily="34" charset="0"/>
              </a:rPr>
              <a:t>for the </a:t>
            </a:r>
            <a:r>
              <a:rPr lang="en-US" sz="1200" dirty="0">
                <a:latin typeface="Tahoma" panose="020B0604030504040204" pitchFamily="34" charset="0"/>
                <a:ea typeface="Tahoma" panose="020B0604030504040204" pitchFamily="34" charset="0"/>
                <a:cs typeface="Tahoma" panose="020B0604030504040204" pitchFamily="34" charset="0"/>
              </a:rPr>
              <a:t>suspension is resolved</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A failed workflow can be recovered from any task within </a:t>
            </a:r>
            <a:r>
              <a:rPr lang="en-US" sz="1200" dirty="0" smtClean="0">
                <a:latin typeface="Tahoma" panose="020B0604030504040204" pitchFamily="34" charset="0"/>
                <a:ea typeface="Tahoma" panose="020B0604030504040204" pitchFamily="34" charset="0"/>
                <a:cs typeface="Tahoma" panose="020B0604030504040204" pitchFamily="34" charset="0"/>
              </a:rPr>
              <a:t>that workflow.</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If needed and available, an Integration Service can </a:t>
            </a:r>
            <a:r>
              <a:rPr lang="en-US" sz="1200" dirty="0" smtClean="0">
                <a:latin typeface="Tahoma" panose="020B0604030504040204" pitchFamily="34" charset="0"/>
                <a:ea typeface="Tahoma" panose="020B0604030504040204" pitchFamily="34" charset="0"/>
                <a:cs typeface="Tahoma" panose="020B0604030504040204" pitchFamily="34" charset="0"/>
              </a:rPr>
              <a:t>be configured </a:t>
            </a:r>
            <a:r>
              <a:rPr lang="en-US" sz="1200" dirty="0">
                <a:latin typeface="Tahoma" panose="020B0604030504040204" pitchFamily="34" charset="0"/>
                <a:ea typeface="Tahoma" panose="020B0604030504040204" pitchFamily="34" charset="0"/>
                <a:cs typeface="Tahoma" panose="020B0604030504040204" pitchFamily="34" charset="0"/>
              </a:rPr>
              <a:t>to run on a different node from within </a:t>
            </a:r>
            <a:r>
              <a:rPr lang="en-US" sz="1200" dirty="0" smtClean="0">
                <a:latin typeface="Tahoma" panose="020B0604030504040204" pitchFamily="34" charset="0"/>
                <a:ea typeface="Tahoma" panose="020B0604030504040204" pitchFamily="34" charset="0"/>
                <a:cs typeface="Tahoma" panose="020B0604030504040204" pitchFamily="34" charset="0"/>
              </a:rPr>
              <a:t>the</a:t>
            </a:r>
          </a:p>
          <a:p>
            <a:pPr lvl="1"/>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smtClean="0">
                <a:latin typeface="Tahoma" panose="020B0604030504040204" pitchFamily="34" charset="0"/>
                <a:ea typeface="Tahoma" panose="020B0604030504040204" pitchFamily="34" charset="0"/>
                <a:cs typeface="Tahoma" panose="020B0604030504040204" pitchFamily="34" charset="0"/>
              </a:rPr>
              <a:t>   Administration </a:t>
            </a:r>
            <a:r>
              <a:rPr lang="en-US" sz="1200" dirty="0">
                <a:latin typeface="Tahoma" panose="020B0604030504040204" pitchFamily="34" charset="0"/>
                <a:ea typeface="Tahoma" panose="020B0604030504040204" pitchFamily="34" charset="0"/>
                <a:cs typeface="Tahoma" panose="020B0604030504040204" pitchFamily="34" charset="0"/>
              </a:rPr>
              <a:t>Console.</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77878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Cloud Data Integration</a:t>
            </a:r>
            <a:endParaRPr lang="en-IN" sz="2600" dirty="0">
              <a:solidFill>
                <a:srgbClr val="262626"/>
              </a:solidFill>
              <a:latin typeface="+mj-lt"/>
            </a:endParaRPr>
          </a:p>
        </p:txBody>
      </p:sp>
      <p:sp>
        <p:nvSpPr>
          <p:cNvPr id="3" name="Rectangle 2"/>
          <p:cNvSpPr/>
          <p:nvPr/>
        </p:nvSpPr>
        <p:spPr>
          <a:xfrm>
            <a:off x="479965" y="719082"/>
            <a:ext cx="8065911" cy="4339650"/>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Informatica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Cloud Edition</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Informatica </a:t>
            </a:r>
            <a:r>
              <a:rPr lang="en-US" sz="1200" dirty="0">
                <a:latin typeface="Tahoma" panose="020B0604030504040204" pitchFamily="34" charset="0"/>
                <a:ea typeface="Tahoma" panose="020B0604030504040204" pitchFamily="34" charset="0"/>
                <a:cs typeface="Tahoma" panose="020B0604030504040204" pitchFamily="34" charset="0"/>
              </a:rPr>
              <a:t>Cloud is an on-demand subscription service that provides data services.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When </a:t>
            </a:r>
            <a:r>
              <a:rPr lang="en-US" sz="1200" dirty="0">
                <a:latin typeface="Tahoma" panose="020B0604030504040204" pitchFamily="34" charset="0"/>
                <a:ea typeface="Tahoma" panose="020B0604030504040204" pitchFamily="34" charset="0"/>
                <a:cs typeface="Tahoma" panose="020B0604030504040204" pitchFamily="34" charset="0"/>
              </a:rPr>
              <a:t>you subscribe </a:t>
            </a:r>
            <a:r>
              <a:rPr lang="en-US" sz="1200" dirty="0" smtClean="0">
                <a:latin typeface="Tahoma" panose="020B0604030504040204" pitchFamily="34" charset="0"/>
                <a:ea typeface="Tahoma" panose="020B0604030504040204" pitchFamily="34" charset="0"/>
                <a:cs typeface="Tahoma" panose="020B0604030504040204" pitchFamily="34" charset="0"/>
              </a:rPr>
              <a:t>to Informatica </a:t>
            </a:r>
            <a:r>
              <a:rPr lang="en-US" sz="1200" dirty="0">
                <a:latin typeface="Tahoma" panose="020B0604030504040204" pitchFamily="34" charset="0"/>
                <a:ea typeface="Tahoma" panose="020B0604030504040204" pitchFamily="34" charset="0"/>
                <a:cs typeface="Tahoma" panose="020B0604030504040204" pitchFamily="34" charset="0"/>
              </a:rPr>
              <a:t>Cloud, you use a web browser to connect to the Informatica Cloud application.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Informatica Cloud Components</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2"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Informatica Cloud application</a:t>
            </a: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A </a:t>
            </a:r>
            <a:r>
              <a:rPr lang="en-US" sz="1200" dirty="0">
                <a:latin typeface="Tahoma" panose="020B0604030504040204" pitchFamily="34" charset="0"/>
                <a:ea typeface="Tahoma" panose="020B0604030504040204" pitchFamily="34" charset="0"/>
                <a:cs typeface="Tahoma" panose="020B0604030504040204" pitchFamily="34" charset="0"/>
              </a:rPr>
              <a:t>browser-based application that runs at the Informatica Cloud hosting facility.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Configure connections</a:t>
            </a:r>
            <a:r>
              <a:rPr lang="en-US" sz="1200" dirty="0">
                <a:latin typeface="Tahoma" panose="020B0604030504040204" pitchFamily="34" charset="0"/>
                <a:ea typeface="Tahoma" panose="020B0604030504040204" pitchFamily="34" charset="0"/>
                <a:cs typeface="Tahoma" panose="020B0604030504040204" pitchFamily="34" charset="0"/>
              </a:rPr>
              <a:t>, create users, and create, run, schedule, and monitor tasks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857250" lvl="2"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2"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Informatica Cloud hosting facility </a:t>
            </a: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A </a:t>
            </a:r>
            <a:r>
              <a:rPr lang="en-US" sz="1200" dirty="0">
                <a:latin typeface="Tahoma" panose="020B0604030504040204" pitchFamily="34" charset="0"/>
                <a:ea typeface="Tahoma" panose="020B0604030504040204" pitchFamily="34" charset="0"/>
                <a:cs typeface="Tahoma" panose="020B0604030504040204" pitchFamily="34" charset="0"/>
              </a:rPr>
              <a:t>facility where the Informatica Cloud application runs.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The </a:t>
            </a:r>
            <a:r>
              <a:rPr lang="en-US" sz="1200" dirty="0">
                <a:latin typeface="Tahoma" panose="020B0604030504040204" pitchFamily="34" charset="0"/>
                <a:ea typeface="Tahoma" panose="020B0604030504040204" pitchFamily="34" charset="0"/>
                <a:cs typeface="Tahoma" panose="020B0604030504040204" pitchFamily="34" charset="0"/>
              </a:rPr>
              <a:t>Informatica Cloud hosting facility stores all task </a:t>
            </a:r>
            <a:r>
              <a:rPr lang="en-US" sz="1200" dirty="0" smtClean="0">
                <a:latin typeface="Tahoma" panose="020B0604030504040204" pitchFamily="34" charset="0"/>
                <a:ea typeface="Tahoma" panose="020B0604030504040204" pitchFamily="34" charset="0"/>
                <a:cs typeface="Tahoma" panose="020B0604030504040204" pitchFamily="34" charset="0"/>
              </a:rPr>
              <a:t>and organization </a:t>
            </a:r>
            <a:r>
              <a:rPr lang="en-US" sz="1200" dirty="0">
                <a:latin typeface="Tahoma" panose="020B0604030504040204" pitchFamily="34" charset="0"/>
                <a:ea typeface="Tahoma" panose="020B0604030504040204" pitchFamily="34" charset="0"/>
                <a:cs typeface="Tahoma" panose="020B0604030504040204" pitchFamily="34" charset="0"/>
              </a:rPr>
              <a:t>information.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Informatica </a:t>
            </a:r>
            <a:r>
              <a:rPr lang="en-US" sz="1200" dirty="0">
                <a:latin typeface="Tahoma" panose="020B0604030504040204" pitchFamily="34" charset="0"/>
                <a:ea typeface="Tahoma" panose="020B0604030504040204" pitchFamily="34" charset="0"/>
                <a:cs typeface="Tahoma" panose="020B0604030504040204" pitchFamily="34" charset="0"/>
              </a:rPr>
              <a:t>Cloud does not store or stage source or target data.</a:t>
            </a:r>
          </a:p>
          <a:p>
            <a:pPr lvl="1"/>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2"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Informatica Cloud Services</a:t>
            </a: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Services </a:t>
            </a:r>
            <a:r>
              <a:rPr lang="en-US" sz="1200" dirty="0">
                <a:latin typeface="Tahoma" panose="020B0604030504040204" pitchFamily="34" charset="0"/>
                <a:ea typeface="Tahoma" panose="020B0604030504040204" pitchFamily="34" charset="0"/>
                <a:cs typeface="Tahoma" panose="020B0604030504040204" pitchFamily="34" charset="0"/>
              </a:rPr>
              <a:t>you can use to perform tasks, such as data synchronization, contact validation, and data </a:t>
            </a:r>
            <a:r>
              <a:rPr lang="en-US" sz="1200" dirty="0" smtClean="0">
                <a:latin typeface="Tahoma" panose="020B0604030504040204" pitchFamily="34" charset="0"/>
                <a:ea typeface="Tahoma" panose="020B0604030504040204" pitchFamily="34" charset="0"/>
                <a:cs typeface="Tahoma" panose="020B0604030504040204" pitchFamily="34" charset="0"/>
              </a:rPr>
              <a:t>replication.</a:t>
            </a:r>
          </a:p>
          <a:p>
            <a:pPr marL="857250" lvl="2"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2"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Informatica Cloud Secure Agent </a:t>
            </a:r>
          </a:p>
          <a:p>
            <a:pPr marL="857250" lvl="2"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A </a:t>
            </a:r>
            <a:r>
              <a:rPr lang="en-US" sz="1200" dirty="0">
                <a:latin typeface="Tahoma" panose="020B0604030504040204" pitchFamily="34" charset="0"/>
                <a:ea typeface="Tahoma" panose="020B0604030504040204" pitchFamily="34" charset="0"/>
                <a:cs typeface="Tahoma" panose="020B0604030504040204" pitchFamily="34" charset="0"/>
              </a:rPr>
              <a:t>component of Informatica Cloud installed on a local machine that runs all tasks and provides firewall </a:t>
            </a:r>
            <a:r>
              <a:rPr lang="en-US" sz="1200" dirty="0" smtClean="0">
                <a:latin typeface="Tahoma" panose="020B0604030504040204" pitchFamily="34" charset="0"/>
                <a:ea typeface="Tahoma" panose="020B0604030504040204" pitchFamily="34" charset="0"/>
                <a:cs typeface="Tahoma" panose="020B0604030504040204" pitchFamily="34" charset="0"/>
              </a:rPr>
              <a:t>access between </a:t>
            </a:r>
            <a:r>
              <a:rPr lang="en-US" sz="1200" dirty="0">
                <a:latin typeface="Tahoma" panose="020B0604030504040204" pitchFamily="34" charset="0"/>
                <a:ea typeface="Tahoma" panose="020B0604030504040204" pitchFamily="34" charset="0"/>
                <a:cs typeface="Tahoma" panose="020B0604030504040204" pitchFamily="34" charset="0"/>
              </a:rPr>
              <a:t>the hosting facility and your organization. </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2256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p:nvPr/>
        </p:nvSpPr>
        <p:spPr>
          <a:xfrm>
            <a:off x="398912" y="154425"/>
            <a:ext cx="5497671" cy="436124"/>
          </a:xfrm>
          <a:prstGeom prst="rect">
            <a:avLst/>
          </a:prstGeom>
          <a:noFill/>
          <a:ln>
            <a:noFill/>
          </a:ln>
        </p:spPr>
        <p:txBody>
          <a:bodyPr lIns="91425" tIns="45700" rIns="91425" bIns="45700" anchor="t" anchorCtr="0">
            <a:noAutofit/>
          </a:bodyPr>
          <a:lstStyle/>
          <a:p>
            <a:pPr defTabSz="914400">
              <a:buClr>
                <a:srgbClr val="262626"/>
              </a:buClr>
              <a:buSzPct val="25000"/>
              <a:buFont typeface="Calibri"/>
              <a:buNone/>
            </a:pPr>
            <a:r>
              <a:rPr lang="en-US" sz="2600" kern="0">
                <a:solidFill>
                  <a:srgbClr val="262626"/>
                </a:solidFill>
                <a:latin typeface="Calibri"/>
                <a:ea typeface="Calibri"/>
                <a:cs typeface="Calibri"/>
                <a:sym typeface="Calibri"/>
                <a:rtl val="0"/>
              </a:rPr>
              <a:t>Survey</a:t>
            </a:r>
          </a:p>
        </p:txBody>
      </p:sp>
      <p:sp>
        <p:nvSpPr>
          <p:cNvPr id="424" name="Shape 424"/>
          <p:cNvSpPr/>
          <p:nvPr/>
        </p:nvSpPr>
        <p:spPr>
          <a:xfrm>
            <a:off x="533400" y="819150"/>
            <a:ext cx="8305799" cy="954106"/>
          </a:xfrm>
          <a:prstGeom prst="rect">
            <a:avLst/>
          </a:prstGeom>
          <a:noFill/>
          <a:ln>
            <a:noFill/>
          </a:ln>
        </p:spPr>
        <p:txBody>
          <a:bodyPr lIns="91425" tIns="45700" rIns="91425" bIns="45700" anchor="t" anchorCtr="0">
            <a:noAutofit/>
          </a:bodyPr>
          <a:lstStyle/>
          <a:p>
            <a:pPr defTabSz="914400">
              <a:buClr>
                <a:srgbClr val="262626"/>
              </a:buClr>
              <a:buSzPct val="25000"/>
              <a:buFont typeface="Tahoma"/>
              <a:buNone/>
            </a:pPr>
            <a:r>
              <a:rPr lang="en-US" sz="1400" kern="0">
                <a:solidFill>
                  <a:srgbClr val="262626"/>
                </a:solidFill>
                <a:latin typeface="Tahoma"/>
                <a:ea typeface="Tahoma"/>
                <a:cs typeface="Tahoma"/>
                <a:sym typeface="Tahoma"/>
                <a:rtl val="0"/>
              </a:rPr>
              <a:t>Your feedback is important to us, be it a compliment, a suggestion or a complaint. It helps us to make the course better!</a:t>
            </a:r>
            <a:br>
              <a:rPr lang="en-US" sz="1400" kern="0">
                <a:solidFill>
                  <a:srgbClr val="262626"/>
                </a:solidFill>
                <a:latin typeface="Tahoma"/>
                <a:ea typeface="Tahoma"/>
                <a:cs typeface="Tahoma"/>
                <a:sym typeface="Tahoma"/>
                <a:rtl val="0"/>
              </a:rPr>
            </a:br>
            <a:r>
              <a:rPr lang="en-US" sz="1400" kern="0">
                <a:solidFill>
                  <a:srgbClr val="262626"/>
                </a:solidFill>
                <a:latin typeface="Tahoma"/>
                <a:ea typeface="Tahoma"/>
                <a:cs typeface="Tahoma"/>
                <a:sym typeface="Tahoma"/>
                <a:rtl val="0"/>
              </a:rPr>
              <a:t/>
            </a:r>
            <a:br>
              <a:rPr lang="en-US" sz="1400" kern="0">
                <a:solidFill>
                  <a:srgbClr val="262626"/>
                </a:solidFill>
                <a:latin typeface="Tahoma"/>
                <a:ea typeface="Tahoma"/>
                <a:cs typeface="Tahoma"/>
                <a:sym typeface="Tahoma"/>
                <a:rtl val="0"/>
              </a:rPr>
            </a:br>
            <a:r>
              <a:rPr lang="en-US" sz="1400" kern="0">
                <a:solidFill>
                  <a:srgbClr val="262626"/>
                </a:solidFill>
                <a:latin typeface="Tahoma"/>
                <a:ea typeface="Tahoma"/>
                <a:cs typeface="Tahoma"/>
                <a:sym typeface="Tahoma"/>
                <a:rtl val="0"/>
              </a:rPr>
              <a:t>Please spare few minutes to take the survey after the webinar </a:t>
            </a:r>
          </a:p>
        </p:txBody>
      </p:sp>
    </p:spTree>
    <p:extLst>
      <p:ext uri="{BB962C8B-B14F-4D97-AF65-F5344CB8AC3E}">
        <p14:creationId xmlns:p14="http://schemas.microsoft.com/office/powerpoint/2010/main" val="2416452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163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021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8837" y="145918"/>
            <a:ext cx="6838542" cy="492443"/>
          </a:xfrm>
          <a:prstGeom prst="rect">
            <a:avLst/>
          </a:prstGeom>
          <a:noFill/>
        </p:spPr>
        <p:txBody>
          <a:bodyPr wrap="square" rtlCol="0">
            <a:spAutoFit/>
          </a:bodyPr>
          <a:lstStyle/>
          <a:p>
            <a:pPr defTabSz="685766"/>
            <a:r>
              <a:rPr lang="en-IN" sz="2600" dirty="0" smtClean="0">
                <a:solidFill>
                  <a:srgbClr val="262626"/>
                </a:solidFill>
                <a:latin typeface="+mj-lt"/>
              </a:rPr>
              <a:t>Informatica Products &amp; Their Functionalities</a:t>
            </a:r>
            <a:endParaRPr lang="en-IN" sz="2600" dirty="0">
              <a:solidFill>
                <a:srgbClr val="262626"/>
              </a:solidFill>
              <a:latin typeface="+mj-l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864" y="910323"/>
            <a:ext cx="5827986" cy="3726089"/>
          </a:xfrm>
          <a:prstGeom prst="rect">
            <a:avLst/>
          </a:prstGeom>
        </p:spPr>
      </p:pic>
    </p:spTree>
    <p:custDataLst>
      <p:tags r:id="rId1"/>
    </p:custDataLst>
    <p:extLst>
      <p:ext uri="{BB962C8B-B14F-4D97-AF65-F5344CB8AC3E}">
        <p14:creationId xmlns:p14="http://schemas.microsoft.com/office/powerpoint/2010/main" val="226018783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AutoShape 7"/>
          <p:cNvSpPr>
            <a:spLocks noChangeArrowheads="1"/>
          </p:cNvSpPr>
          <p:nvPr/>
        </p:nvSpPr>
        <p:spPr bwMode="gray">
          <a:xfrm>
            <a:off x="5642524" y="3881610"/>
            <a:ext cx="3229101" cy="361860"/>
          </a:xfrm>
          <a:prstGeom prst="roundRect">
            <a:avLst>
              <a:gd name="adj" fmla="val 5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round/>
                <a:headEnd/>
                <a:tailEnd/>
              </a14:hiddenLine>
            </a:ext>
          </a:extLst>
        </p:spPr>
        <p:txBody>
          <a:bodyPr anchor="ctr"/>
          <a:lstStyle>
            <a:lvl1pPr algn="ctr" eaLnBrk="0" hangingPunct="0">
              <a:defRPr sz="2200">
                <a:solidFill>
                  <a:schemeClr val="tx1"/>
                </a:solidFill>
                <a:latin typeface="Arial" panose="020B0604020202020204" pitchFamily="34" charset="0"/>
              </a:defRPr>
            </a:lvl1pPr>
            <a:lvl2pPr marL="742950" indent="-285750" algn="ctr" eaLnBrk="0" hangingPunct="0">
              <a:defRPr sz="2200">
                <a:solidFill>
                  <a:schemeClr val="tx1"/>
                </a:solidFill>
                <a:latin typeface="Arial" panose="020B0604020202020204" pitchFamily="34" charset="0"/>
              </a:defRPr>
            </a:lvl2pPr>
            <a:lvl3pPr marL="1143000" indent="-228600" algn="ctr" eaLnBrk="0" hangingPunct="0">
              <a:defRPr sz="2200">
                <a:solidFill>
                  <a:schemeClr val="tx1"/>
                </a:solidFill>
                <a:latin typeface="Arial" panose="020B0604020202020204" pitchFamily="34" charset="0"/>
              </a:defRPr>
            </a:lvl3pPr>
            <a:lvl4pPr marL="1600200" indent="-228600" algn="ctr" eaLnBrk="0" hangingPunct="0">
              <a:defRPr sz="2200">
                <a:solidFill>
                  <a:schemeClr val="tx1"/>
                </a:solidFill>
                <a:latin typeface="Arial" panose="020B0604020202020204" pitchFamily="34" charset="0"/>
              </a:defRPr>
            </a:lvl4pPr>
            <a:lvl5pPr marL="2057400" indent="-228600" algn="ctr" eaLnBrk="0" hangingPunct="0">
              <a:defRPr sz="2200">
                <a:solidFill>
                  <a:schemeClr val="tx1"/>
                </a:solidFill>
                <a:latin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defRPr>
            </a:lvl9pPr>
          </a:lstStyle>
          <a:p>
            <a:pPr algn="l" eaLnBrk="1" hangingPunct="1"/>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A Singular Focus on Data Integration</a:t>
            </a:r>
          </a:p>
        </p:txBody>
      </p:sp>
      <p:sp>
        <p:nvSpPr>
          <p:cNvPr id="9" name="TextBox 8"/>
          <p:cNvSpPr txBox="1"/>
          <p:nvPr/>
        </p:nvSpPr>
        <p:spPr>
          <a:xfrm>
            <a:off x="398837" y="145918"/>
            <a:ext cx="5990674" cy="492443"/>
          </a:xfrm>
          <a:prstGeom prst="rect">
            <a:avLst/>
          </a:prstGeom>
          <a:noFill/>
        </p:spPr>
        <p:txBody>
          <a:bodyPr wrap="square" rtlCol="0">
            <a:spAutoFit/>
          </a:bodyPr>
          <a:lstStyle/>
          <a:p>
            <a:pPr defTabSz="685766"/>
            <a:r>
              <a:rPr lang="en-IN" sz="2600" dirty="0">
                <a:solidFill>
                  <a:srgbClr val="262626"/>
                </a:solidFill>
                <a:latin typeface="+mj-lt"/>
              </a:rPr>
              <a:t>Why Informatica?</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1550" y="833610"/>
            <a:ext cx="3048000" cy="3048000"/>
          </a:xfrm>
          <a:prstGeom prst="rect">
            <a:avLst/>
          </a:prstGeom>
        </p:spPr>
      </p:pic>
      <p:sp>
        <p:nvSpPr>
          <p:cNvPr id="6" name="Rectangle 5"/>
          <p:cNvSpPr/>
          <p:nvPr/>
        </p:nvSpPr>
        <p:spPr>
          <a:xfrm>
            <a:off x="414669" y="810521"/>
            <a:ext cx="5171321" cy="3877985"/>
          </a:xfrm>
          <a:prstGeom prst="rect">
            <a:avLst/>
          </a:prstGeom>
        </p:spPr>
        <p:txBody>
          <a:bodyPr wrap="square">
            <a:spAutoFit/>
          </a:bodyPr>
          <a:lstStyle/>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Proven </a:t>
            </a:r>
            <a:r>
              <a:rPr lang="en-US" sz="1200" dirty="0">
                <a:latin typeface="Tahoma" panose="020B0604030504040204" pitchFamily="34" charset="0"/>
                <a:ea typeface="Tahoma" panose="020B0604030504040204" pitchFamily="34" charset="0"/>
                <a:cs typeface="Tahoma" panose="020B0604030504040204" pitchFamily="34" charset="0"/>
              </a:rPr>
              <a:t>technology </a:t>
            </a:r>
            <a:r>
              <a:rPr lang="en-US" sz="1200" dirty="0" smtClean="0">
                <a:latin typeface="Tahoma" panose="020B0604030504040204" pitchFamily="34" charset="0"/>
                <a:ea typeface="Tahoma" panose="020B0604030504040204" pitchFamily="34" charset="0"/>
                <a:cs typeface="Tahoma" panose="020B0604030504040204" pitchFamily="34" charset="0"/>
              </a:rPr>
              <a:t>leadership</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 </a:t>
            </a:r>
            <a:r>
              <a:rPr lang="en-US" sz="1200" dirty="0">
                <a:latin typeface="Tahoma" panose="020B0604030504040204" pitchFamily="34" charset="0"/>
                <a:ea typeface="Tahoma" panose="020B0604030504040204" pitchFamily="34" charset="0"/>
                <a:cs typeface="Tahoma" panose="020B0604030504040204" pitchFamily="34" charset="0"/>
              </a:rPr>
              <a:t>track record of continuous </a:t>
            </a:r>
            <a:r>
              <a:rPr lang="en-US" sz="1200" dirty="0" smtClean="0">
                <a:latin typeface="Tahoma" panose="020B0604030504040204" pitchFamily="34" charset="0"/>
                <a:ea typeface="Tahoma" panose="020B0604030504040204" pitchFamily="34" charset="0"/>
                <a:cs typeface="Tahoma" panose="020B0604030504040204" pitchFamily="34" charset="0"/>
              </a:rPr>
              <a:t>innovation</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most neutral trusted </a:t>
            </a:r>
            <a:r>
              <a:rPr lang="en-US" sz="1200" dirty="0" smtClean="0">
                <a:latin typeface="Tahoma" panose="020B0604030504040204" pitchFamily="34" charset="0"/>
                <a:ea typeface="Tahoma" panose="020B0604030504040204" pitchFamily="34" charset="0"/>
                <a:cs typeface="Tahoma" panose="020B0604030504040204" pitchFamily="34" charset="0"/>
              </a:rPr>
              <a:t>partner</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Long </a:t>
            </a:r>
            <a:r>
              <a:rPr lang="en-US" sz="1200" dirty="0">
                <a:latin typeface="Tahoma" panose="020B0604030504040204" pitchFamily="34" charset="0"/>
                <a:ea typeface="Tahoma" panose="020B0604030504040204" pitchFamily="34" charset="0"/>
                <a:cs typeface="Tahoma" panose="020B0604030504040204" pitchFamily="34" charset="0"/>
              </a:rPr>
              <a:t>history of customer </a:t>
            </a:r>
            <a:r>
              <a:rPr lang="en-US" sz="1200" dirty="0" smtClean="0">
                <a:latin typeface="Tahoma" panose="020B0604030504040204" pitchFamily="34" charset="0"/>
                <a:ea typeface="Tahoma" panose="020B0604030504040204" pitchFamily="34" charset="0"/>
                <a:cs typeface="Tahoma" panose="020B0604030504040204" pitchFamily="34" charset="0"/>
              </a:rPr>
              <a:t>success</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100" dirty="0">
                <a:latin typeface="Tahoma" panose="020B0604030504040204" pitchFamily="34" charset="0"/>
                <a:ea typeface="Tahoma" panose="020B0604030504040204" pitchFamily="34" charset="0"/>
                <a:cs typeface="Tahoma" panose="020B0604030504040204" pitchFamily="34" charset="0"/>
              </a:rPr>
              <a:t>Near-100</a:t>
            </a:r>
            <a:r>
              <a:rPr lang="en-US" sz="1100" dirty="0" smtClean="0">
                <a:latin typeface="Tahoma" panose="020B0604030504040204" pitchFamily="34" charset="0"/>
                <a:ea typeface="Tahoma" panose="020B0604030504040204" pitchFamily="34" charset="0"/>
                <a:cs typeface="Tahoma" panose="020B0604030504040204" pitchFamily="34" charset="0"/>
              </a:rPr>
              <a:t>% “</a:t>
            </a:r>
            <a:r>
              <a:rPr lang="en-US" sz="1100" dirty="0">
                <a:latin typeface="Tahoma" panose="020B0604030504040204" pitchFamily="34" charset="0"/>
                <a:ea typeface="Tahoma" panose="020B0604030504040204" pitchFamily="34" charset="0"/>
                <a:cs typeface="Tahoma" panose="020B0604030504040204" pitchFamily="34" charset="0"/>
              </a:rPr>
              <a:t>Go </a:t>
            </a:r>
            <a:r>
              <a:rPr lang="en-US" sz="1100" dirty="0" smtClean="0">
                <a:latin typeface="Tahoma" panose="020B0604030504040204" pitchFamily="34" charset="0"/>
                <a:ea typeface="Tahoma" panose="020B0604030504040204" pitchFamily="34" charset="0"/>
                <a:cs typeface="Tahoma" panose="020B0604030504040204" pitchFamily="34" charset="0"/>
              </a:rPr>
              <a:t>Live” success rate</a:t>
            </a:r>
          </a:p>
          <a:p>
            <a:pPr marL="514350" lvl="1" indent="-171450">
              <a:buFont typeface="Symbol" panose="05050102010706020507" pitchFamily="18" charset="2"/>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100" dirty="0" smtClean="0">
                <a:latin typeface="Tahoma" panose="020B0604030504040204" pitchFamily="34" charset="0"/>
                <a:ea typeface="Tahoma" panose="020B0604030504040204" pitchFamily="34" charset="0"/>
                <a:cs typeface="Tahoma" panose="020B0604030504040204" pitchFamily="34" charset="0"/>
              </a:rPr>
              <a:t>94% Rate </a:t>
            </a:r>
            <a:r>
              <a:rPr lang="en-US" sz="1100" dirty="0">
                <a:latin typeface="Tahoma" panose="020B0604030504040204" pitchFamily="34" charset="0"/>
                <a:ea typeface="Tahoma" panose="020B0604030504040204" pitchFamily="34" charset="0"/>
                <a:cs typeface="Tahoma" panose="020B0604030504040204" pitchFamily="34" charset="0"/>
              </a:rPr>
              <a:t>of </a:t>
            </a:r>
            <a:r>
              <a:rPr lang="en-US" sz="1100" dirty="0" smtClean="0">
                <a:latin typeface="Tahoma" panose="020B0604030504040204" pitchFamily="34" charset="0"/>
                <a:ea typeface="Tahoma" panose="020B0604030504040204" pitchFamily="34" charset="0"/>
                <a:cs typeface="Tahoma" panose="020B0604030504040204" pitchFamily="34" charset="0"/>
              </a:rPr>
              <a:t>renewal, significantly higher than </a:t>
            </a:r>
            <a:r>
              <a:rPr lang="en-US" sz="1100" dirty="0">
                <a:latin typeface="Tahoma" panose="020B0604030504040204" pitchFamily="34" charset="0"/>
                <a:ea typeface="Tahoma" panose="020B0604030504040204" pitchFamily="34" charset="0"/>
                <a:cs typeface="Tahoma" panose="020B0604030504040204" pitchFamily="34" charset="0"/>
              </a:rPr>
              <a:t>the </a:t>
            </a:r>
            <a:r>
              <a:rPr lang="en-US" sz="1100" dirty="0" smtClean="0">
                <a:latin typeface="Tahoma" panose="020B0604030504040204" pitchFamily="34" charset="0"/>
                <a:ea typeface="Tahoma" panose="020B0604030504040204" pitchFamily="34" charset="0"/>
                <a:cs typeface="Tahoma" panose="020B0604030504040204" pitchFamily="34" charset="0"/>
              </a:rPr>
              <a:t>industry average </a:t>
            </a:r>
            <a:r>
              <a:rPr lang="en-US" sz="1100" dirty="0">
                <a:latin typeface="Tahoma" panose="020B0604030504040204" pitchFamily="34" charset="0"/>
                <a:ea typeface="Tahoma" panose="020B0604030504040204" pitchFamily="34" charset="0"/>
                <a:cs typeface="Tahoma" panose="020B0604030504040204" pitchFamily="34" charset="0"/>
              </a:rPr>
              <a:t>of 86</a:t>
            </a:r>
            <a:r>
              <a:rPr lang="en-US" sz="11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100" dirty="0" smtClean="0">
                <a:latin typeface="Tahoma" panose="020B0604030504040204" pitchFamily="34" charset="0"/>
                <a:ea typeface="Tahoma" panose="020B0604030504040204" pitchFamily="34" charset="0"/>
                <a:cs typeface="Tahoma" panose="020B0604030504040204" pitchFamily="34" charset="0"/>
              </a:rPr>
              <a:t>92% Customer Loyalty rating</a:t>
            </a:r>
            <a:r>
              <a:rPr lang="en-US" sz="1100" dirty="0">
                <a:latin typeface="Tahoma" panose="020B0604030504040204" pitchFamily="34" charset="0"/>
                <a:ea typeface="Tahoma" panose="020B0604030504040204" pitchFamily="34" charset="0"/>
                <a:cs typeface="Tahoma" panose="020B0604030504040204" pitchFamily="34" charset="0"/>
              </a:rPr>
              <a:t>, nearing </a:t>
            </a:r>
            <a:r>
              <a:rPr lang="en-US" sz="1100" dirty="0" smtClean="0">
                <a:latin typeface="Tahoma" panose="020B0604030504040204" pitchFamily="34" charset="0"/>
                <a:ea typeface="Tahoma" panose="020B0604030504040204" pitchFamily="34" charset="0"/>
                <a:cs typeface="Tahoma" panose="020B0604030504040204" pitchFamily="34" charset="0"/>
              </a:rPr>
              <a:t>world class levels</a:t>
            </a:r>
            <a:endParaRPr lang="en-US" sz="11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Unified</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smtClean="0">
                <a:latin typeface="Tahoma" panose="020B0604030504040204" pitchFamily="34" charset="0"/>
                <a:ea typeface="Tahoma" panose="020B0604030504040204" pitchFamily="34" charset="0"/>
                <a:cs typeface="Tahoma" panose="020B0604030504040204" pitchFamily="34" charset="0"/>
              </a:rPr>
              <a:t>Open Model Based Architecture</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95660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86150" y="355095"/>
            <a:ext cx="6513875" cy="4691125"/>
            <a:chOff x="966695" y="446485"/>
            <a:chExt cx="6513875" cy="4691125"/>
          </a:xfrm>
        </p:grpSpPr>
        <p:sp>
          <p:nvSpPr>
            <p:cNvPr id="6147" name="Rectangle 3"/>
            <p:cNvSpPr>
              <a:spLocks noChangeArrowheads="1"/>
            </p:cNvSpPr>
            <p:nvPr/>
          </p:nvSpPr>
          <p:spPr bwMode="auto">
            <a:xfrm>
              <a:off x="1871663" y="446485"/>
              <a:ext cx="5480447" cy="26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endParaRPr lang="en-US" sz="800" b="1">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6148" name="Line 4"/>
            <p:cNvSpPr>
              <a:spLocks noChangeShapeType="1"/>
            </p:cNvSpPr>
            <p:nvPr/>
          </p:nvSpPr>
          <p:spPr bwMode="gray">
            <a:xfrm>
              <a:off x="1854994" y="1031082"/>
              <a:ext cx="1344216" cy="54530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49" name="Line 5"/>
            <p:cNvSpPr>
              <a:spLocks noChangeShapeType="1"/>
            </p:cNvSpPr>
            <p:nvPr/>
          </p:nvSpPr>
          <p:spPr bwMode="gray">
            <a:xfrm flipH="1">
              <a:off x="4861322" y="1293019"/>
              <a:ext cx="1089422" cy="771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grpSp>
          <p:nvGrpSpPr>
            <p:cNvPr id="6150" name="Group 13"/>
            <p:cNvGrpSpPr>
              <a:grpSpLocks/>
            </p:cNvGrpSpPr>
            <p:nvPr/>
          </p:nvGrpSpPr>
          <p:grpSpPr bwMode="auto">
            <a:xfrm>
              <a:off x="2347648" y="903685"/>
              <a:ext cx="462388" cy="3845719"/>
              <a:chOff x="3645" y="720"/>
              <a:chExt cx="952" cy="207"/>
            </a:xfrm>
          </p:grpSpPr>
          <p:grpSp>
            <p:nvGrpSpPr>
              <p:cNvPr id="6151" name="Group 14"/>
              <p:cNvGrpSpPr>
                <a:grpSpLocks/>
              </p:cNvGrpSpPr>
              <p:nvPr/>
            </p:nvGrpSpPr>
            <p:grpSpPr bwMode="auto">
              <a:xfrm>
                <a:off x="3648" y="720"/>
                <a:ext cx="907" cy="207"/>
                <a:chOff x="732" y="1887"/>
                <a:chExt cx="907" cy="207"/>
              </a:xfrm>
            </p:grpSpPr>
            <p:sp>
              <p:nvSpPr>
                <p:cNvPr id="78863" name="AutoShape 15"/>
                <p:cNvSpPr>
                  <a:spLocks noChangeArrowheads="1"/>
                </p:cNvSpPr>
                <p:nvPr/>
              </p:nvSpPr>
              <p:spPr bwMode="auto">
                <a:xfrm flipH="1">
                  <a:off x="732" y="1887"/>
                  <a:ext cx="907" cy="207"/>
                </a:xfrm>
                <a:prstGeom prst="roundRect">
                  <a:avLst>
                    <a:gd name="adj" fmla="val 7769"/>
                  </a:avLst>
                </a:prstGeom>
                <a:solidFill>
                  <a:srgbClr val="008080"/>
                </a:solidFill>
                <a:ln w="12700" algn="ctr">
                  <a:solidFill>
                    <a:srgbClr val="4F718F"/>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53" name="AutoShape 16"/>
                <p:cNvSpPr>
                  <a:spLocks noChangeArrowheads="1"/>
                </p:cNvSpPr>
                <p:nvPr/>
              </p:nvSpPr>
              <p:spPr bwMode="auto">
                <a:xfrm flipH="1">
                  <a:off x="745" y="1896"/>
                  <a:ext cx="887" cy="47"/>
                </a:xfrm>
                <a:prstGeom prst="roundRect">
                  <a:avLst>
                    <a:gd name="adj" fmla="val 36583"/>
                  </a:avLst>
                </a:prstGeom>
                <a:solidFill>
                  <a:srgbClr val="008080"/>
                </a:solidFill>
                <a:ln>
                  <a:noFill/>
                </a:ln>
                <a:extLst>
                  <a:ext uri="{91240B29-F687-4F45-9708-019B960494DF}">
                    <a14:hiddenLine xmlns:a14="http://schemas.microsoft.com/office/drawing/2010/main" w="12700" algn="ctr">
                      <a:solidFill>
                        <a:srgbClr val="000000"/>
                      </a:solidFill>
                      <a:round/>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54" name="Rectangle 17"/>
                <p:cNvSpPr>
                  <a:spLocks noChangeArrowheads="1"/>
                </p:cNvSpPr>
                <p:nvPr/>
              </p:nvSpPr>
              <p:spPr bwMode="auto">
                <a:xfrm>
                  <a:off x="740" y="1917"/>
                  <a:ext cx="892" cy="129"/>
                </a:xfrm>
                <a:prstGeom prst="rect">
                  <a:avLst/>
                </a:prstGeom>
                <a:solidFill>
                  <a:srgbClr val="00808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155" name="AutoShape 18"/>
              <p:cNvSpPr>
                <a:spLocks noChangeArrowheads="1"/>
              </p:cNvSpPr>
              <p:nvPr/>
            </p:nvSpPr>
            <p:spPr bwMode="auto">
              <a:xfrm>
                <a:off x="3645" y="721"/>
                <a:ext cx="952" cy="206"/>
              </a:xfrm>
              <a:prstGeom prst="roundRect">
                <a:avLst>
                  <a:gd name="adj" fmla="val 11778"/>
                </a:avLst>
              </a:prstGeom>
              <a:solidFill>
                <a:srgbClr val="00808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I S P</a:t>
                </a:r>
              </a:p>
            </p:txBody>
          </p:sp>
        </p:grpSp>
        <p:grpSp>
          <p:nvGrpSpPr>
            <p:cNvPr id="6156" name="Group 19"/>
            <p:cNvGrpSpPr>
              <a:grpSpLocks/>
            </p:cNvGrpSpPr>
            <p:nvPr/>
          </p:nvGrpSpPr>
          <p:grpSpPr bwMode="auto">
            <a:xfrm>
              <a:off x="3420667" y="920353"/>
              <a:ext cx="1877615" cy="423863"/>
              <a:chOff x="732" y="2760"/>
              <a:chExt cx="1843" cy="216"/>
            </a:xfrm>
          </p:grpSpPr>
          <p:grpSp>
            <p:nvGrpSpPr>
              <p:cNvPr id="6157" name="Group 20"/>
              <p:cNvGrpSpPr>
                <a:grpSpLocks/>
              </p:cNvGrpSpPr>
              <p:nvPr/>
            </p:nvGrpSpPr>
            <p:grpSpPr bwMode="auto">
              <a:xfrm>
                <a:off x="732" y="2760"/>
                <a:ext cx="1843" cy="216"/>
                <a:chOff x="732" y="1545"/>
                <a:chExt cx="1843" cy="309"/>
              </a:xfrm>
            </p:grpSpPr>
            <p:sp>
              <p:nvSpPr>
                <p:cNvPr id="78869" name="AutoShape 21"/>
                <p:cNvSpPr>
                  <a:spLocks noChangeArrowheads="1"/>
                </p:cNvSpPr>
                <p:nvPr/>
              </p:nvSpPr>
              <p:spPr bwMode="auto">
                <a:xfrm flipH="1">
                  <a:off x="732" y="1545"/>
                  <a:ext cx="1843" cy="309"/>
                </a:xfrm>
                <a:prstGeom prst="roundRect">
                  <a:avLst>
                    <a:gd name="adj" fmla="val 7769"/>
                  </a:avLst>
                </a:prstGeom>
                <a:solidFill>
                  <a:srgbClr val="008080"/>
                </a:solidFill>
                <a:ln w="12700" algn="ctr">
                  <a:solidFill>
                    <a:srgbClr val="4F718F"/>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59" name="AutoShape 22"/>
                <p:cNvSpPr>
                  <a:spLocks noChangeArrowheads="1"/>
                </p:cNvSpPr>
                <p:nvPr/>
              </p:nvSpPr>
              <p:spPr bwMode="auto">
                <a:xfrm flipH="1">
                  <a:off x="759" y="1554"/>
                  <a:ext cx="1801" cy="47"/>
                </a:xfrm>
                <a:prstGeom prst="roundRect">
                  <a:avLst>
                    <a:gd name="adj" fmla="val 36583"/>
                  </a:avLst>
                </a:prstGeom>
                <a:solidFill>
                  <a:srgbClr val="008080"/>
                </a:solidFill>
                <a:ln>
                  <a:noFill/>
                </a:ln>
                <a:extLst>
                  <a:ext uri="{91240B29-F687-4F45-9708-019B960494DF}">
                    <a14:hiddenLine xmlns:a14="http://schemas.microsoft.com/office/drawing/2010/main" w="12700" algn="ctr">
                      <a:solidFill>
                        <a:srgbClr val="000000"/>
                      </a:solidFill>
                      <a:round/>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60" name="Rectangle 23"/>
                <p:cNvSpPr>
                  <a:spLocks noChangeArrowheads="1"/>
                </p:cNvSpPr>
                <p:nvPr/>
              </p:nvSpPr>
              <p:spPr bwMode="auto">
                <a:xfrm>
                  <a:off x="749" y="1575"/>
                  <a:ext cx="1812" cy="129"/>
                </a:xfrm>
                <a:prstGeom prst="rect">
                  <a:avLst/>
                </a:prstGeom>
                <a:solidFill>
                  <a:srgbClr val="00808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161" name="AutoShape 24"/>
              <p:cNvSpPr>
                <a:spLocks noChangeArrowheads="1"/>
              </p:cNvSpPr>
              <p:nvPr/>
            </p:nvSpPr>
            <p:spPr bwMode="auto">
              <a:xfrm>
                <a:off x="771" y="2784"/>
                <a:ext cx="1762" cy="180"/>
              </a:xfrm>
              <a:prstGeom prst="roundRect">
                <a:avLst>
                  <a:gd name="adj" fmla="val 11778"/>
                </a:avLst>
              </a:prstGeom>
              <a:solidFill>
                <a:srgbClr val="00808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a:solidFill>
                      <a:schemeClr val="bg1"/>
                    </a:solidFill>
                    <a:latin typeface="Tahoma" panose="020B0604030504040204" pitchFamily="34" charset="0"/>
                    <a:ea typeface="Tahoma" panose="020B0604030504040204" pitchFamily="34" charset="0"/>
                    <a:cs typeface="Tahoma" panose="020B0604030504040204" pitchFamily="34" charset="0"/>
                  </a:rPr>
                  <a:t>Analyst Service</a:t>
                </a:r>
              </a:p>
            </p:txBody>
          </p:sp>
        </p:grpSp>
        <p:grpSp>
          <p:nvGrpSpPr>
            <p:cNvPr id="6162" name="Group 25"/>
            <p:cNvGrpSpPr>
              <a:grpSpLocks/>
            </p:cNvGrpSpPr>
            <p:nvPr/>
          </p:nvGrpSpPr>
          <p:grpSpPr bwMode="auto">
            <a:xfrm>
              <a:off x="3408760" y="2124075"/>
              <a:ext cx="1868090" cy="438150"/>
              <a:chOff x="732" y="2760"/>
              <a:chExt cx="1843" cy="216"/>
            </a:xfrm>
          </p:grpSpPr>
          <p:grpSp>
            <p:nvGrpSpPr>
              <p:cNvPr id="6163" name="Group 26"/>
              <p:cNvGrpSpPr>
                <a:grpSpLocks/>
              </p:cNvGrpSpPr>
              <p:nvPr/>
            </p:nvGrpSpPr>
            <p:grpSpPr bwMode="auto">
              <a:xfrm>
                <a:off x="732" y="2760"/>
                <a:ext cx="1843" cy="216"/>
                <a:chOff x="732" y="1545"/>
                <a:chExt cx="1843" cy="309"/>
              </a:xfrm>
            </p:grpSpPr>
            <p:sp>
              <p:nvSpPr>
                <p:cNvPr id="78875" name="AutoShape 27"/>
                <p:cNvSpPr>
                  <a:spLocks noChangeArrowheads="1"/>
                </p:cNvSpPr>
                <p:nvPr/>
              </p:nvSpPr>
              <p:spPr bwMode="auto">
                <a:xfrm flipH="1">
                  <a:off x="732" y="1545"/>
                  <a:ext cx="1843" cy="309"/>
                </a:xfrm>
                <a:prstGeom prst="roundRect">
                  <a:avLst>
                    <a:gd name="adj" fmla="val 7769"/>
                  </a:avLst>
                </a:prstGeom>
                <a:solidFill>
                  <a:srgbClr val="008080"/>
                </a:solidFill>
                <a:ln w="12700" algn="ctr">
                  <a:solidFill>
                    <a:srgbClr val="4F718F"/>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65" name="AutoShape 28"/>
                <p:cNvSpPr>
                  <a:spLocks noChangeArrowheads="1"/>
                </p:cNvSpPr>
                <p:nvPr/>
              </p:nvSpPr>
              <p:spPr bwMode="auto">
                <a:xfrm flipH="1">
                  <a:off x="759" y="1554"/>
                  <a:ext cx="1801" cy="47"/>
                </a:xfrm>
                <a:prstGeom prst="roundRect">
                  <a:avLst>
                    <a:gd name="adj" fmla="val 36583"/>
                  </a:avLst>
                </a:prstGeom>
                <a:solidFill>
                  <a:srgbClr val="008080"/>
                </a:solidFill>
                <a:ln>
                  <a:noFill/>
                </a:ln>
                <a:extLst>
                  <a:ext uri="{91240B29-F687-4F45-9708-019B960494DF}">
                    <a14:hiddenLine xmlns:a14="http://schemas.microsoft.com/office/drawing/2010/main" w="12700" algn="ctr">
                      <a:solidFill>
                        <a:srgbClr val="000000"/>
                      </a:solidFill>
                      <a:round/>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66" name="Rectangle 29"/>
                <p:cNvSpPr>
                  <a:spLocks noChangeArrowheads="1"/>
                </p:cNvSpPr>
                <p:nvPr/>
              </p:nvSpPr>
              <p:spPr bwMode="auto">
                <a:xfrm>
                  <a:off x="749" y="1575"/>
                  <a:ext cx="1812" cy="129"/>
                </a:xfrm>
                <a:prstGeom prst="rect">
                  <a:avLst/>
                </a:prstGeom>
                <a:solidFill>
                  <a:srgbClr val="00808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167" name="AutoShape 30"/>
              <p:cNvSpPr>
                <a:spLocks noChangeArrowheads="1"/>
              </p:cNvSpPr>
              <p:nvPr/>
            </p:nvSpPr>
            <p:spPr bwMode="auto">
              <a:xfrm>
                <a:off x="740" y="2779"/>
                <a:ext cx="1762" cy="180"/>
              </a:xfrm>
              <a:prstGeom prst="roundRect">
                <a:avLst>
                  <a:gd name="adj" fmla="val 11778"/>
                </a:avLst>
              </a:prstGeom>
              <a:solidFill>
                <a:srgbClr val="00808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Data  Integration Service</a:t>
                </a:r>
              </a:p>
            </p:txBody>
          </p:sp>
        </p:grpSp>
        <p:grpSp>
          <p:nvGrpSpPr>
            <p:cNvPr id="6168" name="Group 31"/>
            <p:cNvGrpSpPr>
              <a:grpSpLocks/>
            </p:cNvGrpSpPr>
            <p:nvPr/>
          </p:nvGrpSpPr>
          <p:grpSpPr bwMode="auto">
            <a:xfrm>
              <a:off x="3381461" y="2591164"/>
              <a:ext cx="604689" cy="285518"/>
              <a:chOff x="702" y="2757"/>
              <a:chExt cx="1922" cy="267"/>
            </a:xfrm>
          </p:grpSpPr>
          <p:grpSp>
            <p:nvGrpSpPr>
              <p:cNvPr id="6169" name="Group 32"/>
              <p:cNvGrpSpPr>
                <a:grpSpLocks/>
              </p:cNvGrpSpPr>
              <p:nvPr/>
            </p:nvGrpSpPr>
            <p:grpSpPr bwMode="auto">
              <a:xfrm>
                <a:off x="732" y="2760"/>
                <a:ext cx="1843" cy="216"/>
                <a:chOff x="732" y="1545"/>
                <a:chExt cx="1843" cy="309"/>
              </a:xfrm>
            </p:grpSpPr>
            <p:sp>
              <p:nvSpPr>
                <p:cNvPr id="78881" name="AutoShape 33"/>
                <p:cNvSpPr>
                  <a:spLocks noChangeArrowheads="1"/>
                </p:cNvSpPr>
                <p:nvPr/>
              </p:nvSpPr>
              <p:spPr bwMode="auto">
                <a:xfrm flipH="1">
                  <a:off x="732" y="1545"/>
                  <a:ext cx="1843" cy="309"/>
                </a:xfrm>
                <a:prstGeom prst="roundRect">
                  <a:avLst>
                    <a:gd name="adj" fmla="val 7769"/>
                  </a:avLst>
                </a:prstGeom>
                <a:solidFill>
                  <a:srgbClr val="008080"/>
                </a:solidFill>
                <a:ln w="12700" algn="ctr">
                  <a:solidFill>
                    <a:srgbClr val="4F718F"/>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71" name="AutoShape 34"/>
                <p:cNvSpPr>
                  <a:spLocks noChangeArrowheads="1"/>
                </p:cNvSpPr>
                <p:nvPr/>
              </p:nvSpPr>
              <p:spPr bwMode="auto">
                <a:xfrm flipH="1">
                  <a:off x="759" y="1554"/>
                  <a:ext cx="1801" cy="47"/>
                </a:xfrm>
                <a:prstGeom prst="roundRect">
                  <a:avLst>
                    <a:gd name="adj" fmla="val 36583"/>
                  </a:avLst>
                </a:prstGeom>
                <a:solidFill>
                  <a:srgbClr val="008080"/>
                </a:solidFill>
                <a:ln>
                  <a:noFill/>
                </a:ln>
                <a:extLst>
                  <a:ext uri="{91240B29-F687-4F45-9708-019B960494DF}">
                    <a14:hiddenLine xmlns:a14="http://schemas.microsoft.com/office/drawing/2010/main" w="12700" algn="ctr">
                      <a:solidFill>
                        <a:srgbClr val="000000"/>
                      </a:solidFill>
                      <a:round/>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72" name="Rectangle 35"/>
                <p:cNvSpPr>
                  <a:spLocks noChangeArrowheads="1"/>
                </p:cNvSpPr>
                <p:nvPr/>
              </p:nvSpPr>
              <p:spPr bwMode="auto">
                <a:xfrm>
                  <a:off x="749" y="1575"/>
                  <a:ext cx="1812" cy="129"/>
                </a:xfrm>
                <a:prstGeom prst="rect">
                  <a:avLst/>
                </a:prstGeom>
                <a:solidFill>
                  <a:srgbClr val="00808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173" name="AutoShape 36"/>
              <p:cNvSpPr>
                <a:spLocks noChangeArrowheads="1"/>
              </p:cNvSpPr>
              <p:nvPr/>
            </p:nvSpPr>
            <p:spPr bwMode="auto">
              <a:xfrm>
                <a:off x="702" y="2757"/>
                <a:ext cx="1922" cy="267"/>
              </a:xfrm>
              <a:prstGeom prst="roundRect">
                <a:avLst>
                  <a:gd name="adj" fmla="val 11778"/>
                </a:avLst>
              </a:prstGeom>
              <a:solidFill>
                <a:srgbClr val="00808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Profile Service</a:t>
                </a:r>
              </a:p>
            </p:txBody>
          </p:sp>
        </p:grpSp>
        <p:grpSp>
          <p:nvGrpSpPr>
            <p:cNvPr id="6174" name="Group 37"/>
            <p:cNvGrpSpPr>
              <a:grpSpLocks/>
            </p:cNvGrpSpPr>
            <p:nvPr/>
          </p:nvGrpSpPr>
          <p:grpSpPr bwMode="auto">
            <a:xfrm>
              <a:off x="3990975" y="2587181"/>
              <a:ext cx="658101" cy="293521"/>
              <a:chOff x="732" y="2754"/>
              <a:chExt cx="1933" cy="245"/>
            </a:xfrm>
          </p:grpSpPr>
          <p:grpSp>
            <p:nvGrpSpPr>
              <p:cNvPr id="6175" name="Group 38"/>
              <p:cNvGrpSpPr>
                <a:grpSpLocks/>
              </p:cNvGrpSpPr>
              <p:nvPr/>
            </p:nvGrpSpPr>
            <p:grpSpPr bwMode="auto">
              <a:xfrm>
                <a:off x="732" y="2760"/>
                <a:ext cx="1843" cy="216"/>
                <a:chOff x="732" y="1545"/>
                <a:chExt cx="1843" cy="309"/>
              </a:xfrm>
            </p:grpSpPr>
            <p:sp>
              <p:nvSpPr>
                <p:cNvPr id="78887" name="AutoShape 39"/>
                <p:cNvSpPr>
                  <a:spLocks noChangeArrowheads="1"/>
                </p:cNvSpPr>
                <p:nvPr/>
              </p:nvSpPr>
              <p:spPr bwMode="auto">
                <a:xfrm flipH="1">
                  <a:off x="732" y="1545"/>
                  <a:ext cx="1843" cy="309"/>
                </a:xfrm>
                <a:prstGeom prst="roundRect">
                  <a:avLst>
                    <a:gd name="adj" fmla="val 7769"/>
                  </a:avLst>
                </a:prstGeom>
                <a:solidFill>
                  <a:srgbClr val="42689C"/>
                </a:solidFill>
                <a:ln w="12700" algn="ctr">
                  <a:solidFill>
                    <a:srgbClr val="4F718F"/>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77" name="AutoShape 40"/>
                <p:cNvSpPr>
                  <a:spLocks noChangeArrowheads="1"/>
                </p:cNvSpPr>
                <p:nvPr/>
              </p:nvSpPr>
              <p:spPr bwMode="auto">
                <a:xfrm flipH="1">
                  <a:off x="759" y="1554"/>
                  <a:ext cx="1801" cy="47"/>
                </a:xfrm>
                <a:prstGeom prst="roundRect">
                  <a:avLst>
                    <a:gd name="adj" fmla="val 36583"/>
                  </a:avLst>
                </a:prstGeom>
                <a:solidFill>
                  <a:srgbClr val="42689C"/>
                </a:solidFill>
                <a:ln>
                  <a:noFill/>
                </a:ln>
                <a:extLst>
                  <a:ext uri="{91240B29-F687-4F45-9708-019B960494DF}">
                    <a14:hiddenLine xmlns:a14="http://schemas.microsoft.com/office/drawing/2010/main" w="12700" algn="ctr">
                      <a:solidFill>
                        <a:srgbClr val="000000"/>
                      </a:solidFill>
                      <a:round/>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78" name="Rectangle 41"/>
                <p:cNvSpPr>
                  <a:spLocks noChangeArrowheads="1"/>
                </p:cNvSpPr>
                <p:nvPr/>
              </p:nvSpPr>
              <p:spPr bwMode="auto">
                <a:xfrm>
                  <a:off x="749" y="1575"/>
                  <a:ext cx="1812" cy="129"/>
                </a:xfrm>
                <a:prstGeom prst="rect">
                  <a:avLst/>
                </a:prstGeom>
                <a:solidFill>
                  <a:srgbClr val="42689C"/>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179" name="AutoShape 42"/>
              <p:cNvSpPr>
                <a:spLocks noChangeArrowheads="1"/>
              </p:cNvSpPr>
              <p:nvPr/>
            </p:nvSpPr>
            <p:spPr bwMode="auto">
              <a:xfrm>
                <a:off x="771" y="2754"/>
                <a:ext cx="1894" cy="245"/>
              </a:xfrm>
              <a:prstGeom prst="roundRect">
                <a:avLst>
                  <a:gd name="adj" fmla="val 11778"/>
                </a:avLst>
              </a:prstGeom>
              <a:solidFill>
                <a:srgbClr val="00808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Mapping Service</a:t>
                </a:r>
              </a:p>
            </p:txBody>
          </p:sp>
        </p:grpSp>
        <p:grpSp>
          <p:nvGrpSpPr>
            <p:cNvPr id="6180" name="Group 43"/>
            <p:cNvGrpSpPr>
              <a:grpSpLocks/>
            </p:cNvGrpSpPr>
            <p:nvPr/>
          </p:nvGrpSpPr>
          <p:grpSpPr bwMode="auto">
            <a:xfrm>
              <a:off x="4649391" y="2586600"/>
              <a:ext cx="627459" cy="287567"/>
              <a:chOff x="732" y="2754"/>
              <a:chExt cx="1843" cy="222"/>
            </a:xfrm>
          </p:grpSpPr>
          <p:grpSp>
            <p:nvGrpSpPr>
              <p:cNvPr id="6181" name="Group 44"/>
              <p:cNvGrpSpPr>
                <a:grpSpLocks/>
              </p:cNvGrpSpPr>
              <p:nvPr/>
            </p:nvGrpSpPr>
            <p:grpSpPr bwMode="auto">
              <a:xfrm>
                <a:off x="732" y="2760"/>
                <a:ext cx="1843" cy="216"/>
                <a:chOff x="732" y="1545"/>
                <a:chExt cx="1843" cy="309"/>
              </a:xfrm>
            </p:grpSpPr>
            <p:sp>
              <p:nvSpPr>
                <p:cNvPr id="78893" name="AutoShape 45"/>
                <p:cNvSpPr>
                  <a:spLocks noChangeArrowheads="1"/>
                </p:cNvSpPr>
                <p:nvPr/>
              </p:nvSpPr>
              <p:spPr bwMode="auto">
                <a:xfrm flipH="1">
                  <a:off x="732" y="1545"/>
                  <a:ext cx="1843" cy="309"/>
                </a:xfrm>
                <a:prstGeom prst="roundRect">
                  <a:avLst>
                    <a:gd name="adj" fmla="val 7769"/>
                  </a:avLst>
                </a:prstGeom>
                <a:solidFill>
                  <a:srgbClr val="42689C"/>
                </a:solidFill>
                <a:ln w="12700" algn="ctr">
                  <a:solidFill>
                    <a:srgbClr val="4F718F"/>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83" name="AutoShape 46"/>
                <p:cNvSpPr>
                  <a:spLocks noChangeArrowheads="1"/>
                </p:cNvSpPr>
                <p:nvPr/>
              </p:nvSpPr>
              <p:spPr bwMode="auto">
                <a:xfrm flipH="1">
                  <a:off x="759" y="1554"/>
                  <a:ext cx="1801" cy="47"/>
                </a:xfrm>
                <a:prstGeom prst="roundRect">
                  <a:avLst>
                    <a:gd name="adj" fmla="val 36583"/>
                  </a:avLst>
                </a:prstGeom>
                <a:solidFill>
                  <a:srgbClr val="42689C"/>
                </a:solidFill>
                <a:ln>
                  <a:noFill/>
                </a:ln>
                <a:extLst>
                  <a:ext uri="{91240B29-F687-4F45-9708-019B960494DF}">
                    <a14:hiddenLine xmlns:a14="http://schemas.microsoft.com/office/drawing/2010/main" w="12700" algn="ctr">
                      <a:solidFill>
                        <a:srgbClr val="000000"/>
                      </a:solidFill>
                      <a:round/>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84" name="Rectangle 47"/>
                <p:cNvSpPr>
                  <a:spLocks noChangeArrowheads="1"/>
                </p:cNvSpPr>
                <p:nvPr/>
              </p:nvSpPr>
              <p:spPr bwMode="auto">
                <a:xfrm>
                  <a:off x="749" y="1575"/>
                  <a:ext cx="1812" cy="129"/>
                </a:xfrm>
                <a:prstGeom prst="rect">
                  <a:avLst/>
                </a:prstGeom>
                <a:solidFill>
                  <a:srgbClr val="42689C"/>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185" name="AutoShape 48"/>
              <p:cNvSpPr>
                <a:spLocks noChangeArrowheads="1"/>
              </p:cNvSpPr>
              <p:nvPr/>
            </p:nvSpPr>
            <p:spPr bwMode="auto">
              <a:xfrm>
                <a:off x="771" y="2754"/>
                <a:ext cx="1762" cy="210"/>
              </a:xfrm>
              <a:prstGeom prst="roundRect">
                <a:avLst>
                  <a:gd name="adj" fmla="val 11778"/>
                </a:avLst>
              </a:prstGeom>
              <a:solidFill>
                <a:srgbClr val="00808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SQL Service</a:t>
                </a:r>
              </a:p>
            </p:txBody>
          </p:sp>
        </p:grpSp>
        <p:grpSp>
          <p:nvGrpSpPr>
            <p:cNvPr id="6186" name="Group 49"/>
            <p:cNvGrpSpPr>
              <a:grpSpLocks/>
            </p:cNvGrpSpPr>
            <p:nvPr/>
          </p:nvGrpSpPr>
          <p:grpSpPr bwMode="auto">
            <a:xfrm>
              <a:off x="4302919" y="1471613"/>
              <a:ext cx="963216" cy="411956"/>
              <a:chOff x="732" y="2760"/>
              <a:chExt cx="1843" cy="216"/>
            </a:xfrm>
          </p:grpSpPr>
          <p:grpSp>
            <p:nvGrpSpPr>
              <p:cNvPr id="6187" name="Group 50"/>
              <p:cNvGrpSpPr>
                <a:grpSpLocks/>
              </p:cNvGrpSpPr>
              <p:nvPr/>
            </p:nvGrpSpPr>
            <p:grpSpPr bwMode="auto">
              <a:xfrm>
                <a:off x="732" y="2760"/>
                <a:ext cx="1843" cy="216"/>
                <a:chOff x="732" y="1545"/>
                <a:chExt cx="1843" cy="309"/>
              </a:xfrm>
            </p:grpSpPr>
            <p:sp>
              <p:nvSpPr>
                <p:cNvPr id="78899" name="AutoShape 51"/>
                <p:cNvSpPr>
                  <a:spLocks noChangeArrowheads="1"/>
                </p:cNvSpPr>
                <p:nvPr/>
              </p:nvSpPr>
              <p:spPr bwMode="auto">
                <a:xfrm flipH="1">
                  <a:off x="732" y="1545"/>
                  <a:ext cx="1843" cy="309"/>
                </a:xfrm>
                <a:prstGeom prst="roundRect">
                  <a:avLst>
                    <a:gd name="adj" fmla="val 7769"/>
                  </a:avLst>
                </a:prstGeom>
                <a:solidFill>
                  <a:srgbClr val="42689C"/>
                </a:solidFill>
                <a:ln w="12700" algn="ctr">
                  <a:solidFill>
                    <a:srgbClr val="008080"/>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89" name="AutoShape 52"/>
                <p:cNvSpPr>
                  <a:spLocks noChangeArrowheads="1"/>
                </p:cNvSpPr>
                <p:nvPr/>
              </p:nvSpPr>
              <p:spPr bwMode="auto">
                <a:xfrm flipH="1">
                  <a:off x="759" y="1554"/>
                  <a:ext cx="1801" cy="47"/>
                </a:xfrm>
                <a:prstGeom prst="roundRect">
                  <a:avLst>
                    <a:gd name="adj" fmla="val 36583"/>
                  </a:avLst>
                </a:prstGeom>
                <a:solidFill>
                  <a:srgbClr val="42689C"/>
                </a:solidFill>
                <a:ln w="12700" algn="ctr">
                  <a:solidFill>
                    <a:srgbClr val="008080"/>
                  </a:solidFill>
                  <a:round/>
                  <a:headEnd/>
                  <a:tailEnd/>
                </a:ln>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90" name="Rectangle 53"/>
                <p:cNvSpPr>
                  <a:spLocks noChangeArrowheads="1"/>
                </p:cNvSpPr>
                <p:nvPr/>
              </p:nvSpPr>
              <p:spPr bwMode="auto">
                <a:xfrm>
                  <a:off x="749" y="1575"/>
                  <a:ext cx="1812" cy="129"/>
                </a:xfrm>
                <a:prstGeom prst="rect">
                  <a:avLst/>
                </a:prstGeom>
                <a:solidFill>
                  <a:srgbClr val="42689C"/>
                </a:solidFill>
                <a:ln w="12700" algn="ctr">
                  <a:solidFill>
                    <a:srgbClr val="008080"/>
                  </a:solidFill>
                  <a:miter lim="800000"/>
                  <a:headEnd/>
                  <a:tailEnd/>
                </a:ln>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191" name="AutoShape 54"/>
              <p:cNvSpPr>
                <a:spLocks noChangeArrowheads="1"/>
              </p:cNvSpPr>
              <p:nvPr/>
            </p:nvSpPr>
            <p:spPr bwMode="auto">
              <a:xfrm>
                <a:off x="771" y="2784"/>
                <a:ext cx="1762" cy="180"/>
              </a:xfrm>
              <a:prstGeom prst="roundRect">
                <a:avLst>
                  <a:gd name="adj" fmla="val 11778"/>
                </a:avLst>
              </a:prstGeom>
              <a:solidFill>
                <a:srgbClr val="008080"/>
              </a:solidFill>
              <a:ln w="12700" algn="ctr">
                <a:solidFill>
                  <a:srgbClr val="008080"/>
                </a:solidFill>
                <a:round/>
                <a:headEnd type="none" w="sm" len="sm"/>
                <a:tailEnd type="none" w="sm" len="sm"/>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Model</a:t>
                </a:r>
              </a:p>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Repository</a:t>
                </a:r>
              </a:p>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Service</a:t>
                </a:r>
              </a:p>
            </p:txBody>
          </p:sp>
        </p:grpSp>
        <p:grpSp>
          <p:nvGrpSpPr>
            <p:cNvPr id="6192" name="Group 55"/>
            <p:cNvGrpSpPr>
              <a:grpSpLocks/>
            </p:cNvGrpSpPr>
            <p:nvPr/>
          </p:nvGrpSpPr>
          <p:grpSpPr bwMode="auto">
            <a:xfrm>
              <a:off x="3411142" y="2946797"/>
              <a:ext cx="1877615" cy="423863"/>
              <a:chOff x="732" y="2760"/>
              <a:chExt cx="1843" cy="216"/>
            </a:xfrm>
          </p:grpSpPr>
          <p:grpSp>
            <p:nvGrpSpPr>
              <p:cNvPr id="6193" name="Group 56"/>
              <p:cNvGrpSpPr>
                <a:grpSpLocks/>
              </p:cNvGrpSpPr>
              <p:nvPr/>
            </p:nvGrpSpPr>
            <p:grpSpPr bwMode="auto">
              <a:xfrm>
                <a:off x="732" y="2760"/>
                <a:ext cx="1843" cy="216"/>
                <a:chOff x="732" y="1545"/>
                <a:chExt cx="1843" cy="309"/>
              </a:xfrm>
            </p:grpSpPr>
            <p:sp>
              <p:nvSpPr>
                <p:cNvPr id="78905" name="AutoShape 57"/>
                <p:cNvSpPr>
                  <a:spLocks noChangeArrowheads="1"/>
                </p:cNvSpPr>
                <p:nvPr/>
              </p:nvSpPr>
              <p:spPr bwMode="auto">
                <a:xfrm flipH="1">
                  <a:off x="732" y="1545"/>
                  <a:ext cx="1843" cy="309"/>
                </a:xfrm>
                <a:prstGeom prst="roundRect">
                  <a:avLst>
                    <a:gd name="adj" fmla="val 7769"/>
                  </a:avLst>
                </a:prstGeom>
                <a:solidFill>
                  <a:srgbClr val="42689C"/>
                </a:solidFill>
                <a:ln w="12700" algn="ctr">
                  <a:solidFill>
                    <a:srgbClr val="4F718F"/>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95" name="AutoShape 58"/>
                <p:cNvSpPr>
                  <a:spLocks noChangeArrowheads="1"/>
                </p:cNvSpPr>
                <p:nvPr/>
              </p:nvSpPr>
              <p:spPr bwMode="auto">
                <a:xfrm flipH="1">
                  <a:off x="759" y="1554"/>
                  <a:ext cx="1801" cy="47"/>
                </a:xfrm>
                <a:prstGeom prst="roundRect">
                  <a:avLst>
                    <a:gd name="adj" fmla="val 36583"/>
                  </a:avLst>
                </a:prstGeom>
                <a:solidFill>
                  <a:srgbClr val="42689C"/>
                </a:solidFill>
                <a:ln>
                  <a:noFill/>
                </a:ln>
                <a:extLst>
                  <a:ext uri="{91240B29-F687-4F45-9708-019B960494DF}">
                    <a14:hiddenLine xmlns:a14="http://schemas.microsoft.com/office/drawing/2010/main" w="12700" algn="ctr">
                      <a:solidFill>
                        <a:srgbClr val="000000"/>
                      </a:solidFill>
                      <a:round/>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196" name="Rectangle 59"/>
                <p:cNvSpPr>
                  <a:spLocks noChangeArrowheads="1"/>
                </p:cNvSpPr>
                <p:nvPr/>
              </p:nvSpPr>
              <p:spPr bwMode="auto">
                <a:xfrm>
                  <a:off x="749" y="1575"/>
                  <a:ext cx="1812" cy="129"/>
                </a:xfrm>
                <a:prstGeom prst="rect">
                  <a:avLst/>
                </a:prstGeom>
                <a:solidFill>
                  <a:srgbClr val="42689C"/>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197" name="AutoShape 60"/>
              <p:cNvSpPr>
                <a:spLocks noChangeArrowheads="1"/>
              </p:cNvSpPr>
              <p:nvPr/>
            </p:nvSpPr>
            <p:spPr bwMode="auto">
              <a:xfrm>
                <a:off x="771" y="2784"/>
                <a:ext cx="1762" cy="180"/>
              </a:xfrm>
              <a:prstGeom prst="roundRect">
                <a:avLst>
                  <a:gd name="adj" fmla="val 11778"/>
                </a:avLst>
              </a:prstGeom>
              <a:solidFill>
                <a:srgbClr val="42689C"/>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Integration Service</a:t>
                </a:r>
              </a:p>
            </p:txBody>
          </p:sp>
        </p:grpSp>
        <p:grpSp>
          <p:nvGrpSpPr>
            <p:cNvPr id="6198" name="Group 61"/>
            <p:cNvGrpSpPr>
              <a:grpSpLocks/>
            </p:cNvGrpSpPr>
            <p:nvPr/>
          </p:nvGrpSpPr>
          <p:grpSpPr bwMode="auto">
            <a:xfrm>
              <a:off x="3433763" y="4318397"/>
              <a:ext cx="1877616" cy="423863"/>
              <a:chOff x="732" y="2760"/>
              <a:chExt cx="1843" cy="216"/>
            </a:xfrm>
          </p:grpSpPr>
          <p:grpSp>
            <p:nvGrpSpPr>
              <p:cNvPr id="6199" name="Group 62"/>
              <p:cNvGrpSpPr>
                <a:grpSpLocks/>
              </p:cNvGrpSpPr>
              <p:nvPr/>
            </p:nvGrpSpPr>
            <p:grpSpPr bwMode="auto">
              <a:xfrm>
                <a:off x="732" y="2760"/>
                <a:ext cx="1843" cy="216"/>
                <a:chOff x="732" y="1545"/>
                <a:chExt cx="1843" cy="309"/>
              </a:xfrm>
            </p:grpSpPr>
            <p:sp>
              <p:nvSpPr>
                <p:cNvPr id="78911" name="AutoShape 63"/>
                <p:cNvSpPr>
                  <a:spLocks noChangeArrowheads="1"/>
                </p:cNvSpPr>
                <p:nvPr/>
              </p:nvSpPr>
              <p:spPr bwMode="auto">
                <a:xfrm flipH="1">
                  <a:off x="732" y="1545"/>
                  <a:ext cx="1843" cy="309"/>
                </a:xfrm>
                <a:prstGeom prst="roundRect">
                  <a:avLst>
                    <a:gd name="adj" fmla="val 7769"/>
                  </a:avLst>
                </a:prstGeom>
                <a:solidFill>
                  <a:srgbClr val="42689C"/>
                </a:solidFill>
                <a:ln w="12700" algn="ctr">
                  <a:solidFill>
                    <a:srgbClr val="4F718F"/>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01" name="AutoShape 64"/>
                <p:cNvSpPr>
                  <a:spLocks noChangeArrowheads="1"/>
                </p:cNvSpPr>
                <p:nvPr/>
              </p:nvSpPr>
              <p:spPr bwMode="auto">
                <a:xfrm flipH="1">
                  <a:off x="759" y="1554"/>
                  <a:ext cx="1801" cy="47"/>
                </a:xfrm>
                <a:prstGeom prst="roundRect">
                  <a:avLst>
                    <a:gd name="adj" fmla="val 36583"/>
                  </a:avLst>
                </a:prstGeom>
                <a:solidFill>
                  <a:srgbClr val="42689C"/>
                </a:solidFill>
                <a:ln>
                  <a:noFill/>
                </a:ln>
                <a:extLst>
                  <a:ext uri="{91240B29-F687-4F45-9708-019B960494DF}">
                    <a14:hiddenLine xmlns:a14="http://schemas.microsoft.com/office/drawing/2010/main" w="12700" algn="ctr">
                      <a:solidFill>
                        <a:srgbClr val="000000"/>
                      </a:solidFill>
                      <a:round/>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02" name="Rectangle 65"/>
                <p:cNvSpPr>
                  <a:spLocks noChangeArrowheads="1"/>
                </p:cNvSpPr>
                <p:nvPr/>
              </p:nvSpPr>
              <p:spPr bwMode="auto">
                <a:xfrm>
                  <a:off x="749" y="1575"/>
                  <a:ext cx="1812" cy="129"/>
                </a:xfrm>
                <a:prstGeom prst="rect">
                  <a:avLst/>
                </a:prstGeom>
                <a:solidFill>
                  <a:srgbClr val="42689C"/>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203" name="AutoShape 66"/>
              <p:cNvSpPr>
                <a:spLocks noChangeArrowheads="1"/>
              </p:cNvSpPr>
              <p:nvPr/>
            </p:nvSpPr>
            <p:spPr bwMode="auto">
              <a:xfrm>
                <a:off x="771" y="2784"/>
                <a:ext cx="1762" cy="180"/>
              </a:xfrm>
              <a:prstGeom prst="roundRect">
                <a:avLst>
                  <a:gd name="adj" fmla="val 11778"/>
                </a:avLst>
              </a:prstGeom>
              <a:solidFill>
                <a:srgbClr val="42689C"/>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a:solidFill>
                      <a:schemeClr val="bg1"/>
                    </a:solidFill>
                    <a:latin typeface="Tahoma" panose="020B0604030504040204" pitchFamily="34" charset="0"/>
                    <a:ea typeface="Tahoma" panose="020B0604030504040204" pitchFamily="34" charset="0"/>
                    <a:cs typeface="Tahoma" panose="020B0604030504040204" pitchFamily="34" charset="0"/>
                  </a:rPr>
                  <a:t>Metadata Manager Service</a:t>
                </a:r>
              </a:p>
            </p:txBody>
          </p:sp>
        </p:grpSp>
        <p:grpSp>
          <p:nvGrpSpPr>
            <p:cNvPr id="6204" name="Group 102"/>
            <p:cNvGrpSpPr>
              <a:grpSpLocks/>
            </p:cNvGrpSpPr>
            <p:nvPr/>
          </p:nvGrpSpPr>
          <p:grpSpPr bwMode="auto">
            <a:xfrm>
              <a:off x="5335190" y="4448026"/>
              <a:ext cx="979885" cy="689584"/>
              <a:chOff x="4087" y="2489"/>
              <a:chExt cx="823" cy="380"/>
            </a:xfrm>
          </p:grpSpPr>
          <p:sp>
            <p:nvSpPr>
              <p:cNvPr id="6205" name="Text Box 103"/>
              <p:cNvSpPr txBox="1">
                <a:spLocks noChangeArrowheads="1"/>
              </p:cNvSpPr>
              <p:nvPr/>
            </p:nvSpPr>
            <p:spPr bwMode="auto">
              <a:xfrm>
                <a:off x="4087" y="2771"/>
                <a:ext cx="823"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70000"/>
                  </a:lnSpc>
                </a:pPr>
                <a:r>
                  <a:rPr lang="en-US" sz="800" b="1" dirty="0">
                    <a:solidFill>
                      <a:srgbClr val="4D4D4D"/>
                    </a:solidFill>
                    <a:latin typeface="Tahoma" panose="020B0604030504040204" pitchFamily="34" charset="0"/>
                    <a:ea typeface="Tahoma" panose="020B0604030504040204" pitchFamily="34" charset="0"/>
                    <a:cs typeface="Tahoma" panose="020B0604030504040204" pitchFamily="34" charset="0"/>
                  </a:rPr>
                  <a:t>MM Warehouse</a:t>
                </a:r>
              </a:p>
            </p:txBody>
          </p:sp>
          <p:pic>
            <p:nvPicPr>
              <p:cNvPr id="6206" name="Picture 104" descr="database_grey"/>
              <p:cNvPicPr>
                <a:picLocks noChangeAspect="1" noChangeArrowheads="1"/>
              </p:cNvPicPr>
              <p:nvPr/>
            </p:nvPicPr>
            <p:blipFill>
              <a:blip r:embed="rId3">
                <a:extLst>
                  <a:ext uri="{28A0092B-C50C-407E-A947-70E740481C1C}">
                    <a14:useLocalDpi xmlns:a14="http://schemas.microsoft.com/office/drawing/2010/main" val="0"/>
                  </a:ext>
                </a:extLst>
              </a:blip>
              <a:srcRect l="5586" t="11172" r="6703" b="8939"/>
              <a:stretch>
                <a:fillRect/>
              </a:stretch>
            </p:blipFill>
            <p:spPr bwMode="auto">
              <a:xfrm>
                <a:off x="4336" y="2489"/>
                <a:ext cx="31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07" name="Line 105"/>
            <p:cNvSpPr>
              <a:spLocks noChangeShapeType="1"/>
            </p:cNvSpPr>
            <p:nvPr/>
          </p:nvSpPr>
          <p:spPr bwMode="gray">
            <a:xfrm flipH="1" flipV="1">
              <a:off x="5351860" y="4650581"/>
              <a:ext cx="270272" cy="10596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grpSp>
          <p:nvGrpSpPr>
            <p:cNvPr id="6208" name="Group 106"/>
            <p:cNvGrpSpPr>
              <a:grpSpLocks/>
            </p:cNvGrpSpPr>
            <p:nvPr/>
          </p:nvGrpSpPr>
          <p:grpSpPr bwMode="auto">
            <a:xfrm>
              <a:off x="3533195" y="1547948"/>
              <a:ext cx="742950" cy="588661"/>
              <a:chOff x="4194" y="2489"/>
              <a:chExt cx="624" cy="361"/>
            </a:xfrm>
          </p:grpSpPr>
          <p:sp>
            <p:nvSpPr>
              <p:cNvPr id="6209" name="Text Box 107"/>
              <p:cNvSpPr txBox="1">
                <a:spLocks noChangeArrowheads="1"/>
              </p:cNvSpPr>
              <p:nvPr/>
            </p:nvSpPr>
            <p:spPr bwMode="auto">
              <a:xfrm>
                <a:off x="4194" y="2741"/>
                <a:ext cx="6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70000"/>
                  </a:lnSpc>
                </a:pPr>
                <a:r>
                  <a:rPr lang="en-US" sz="800" b="1" dirty="0">
                    <a:solidFill>
                      <a:srgbClr val="4D4D4D"/>
                    </a:solidFill>
                    <a:latin typeface="Tahoma" panose="020B0604030504040204" pitchFamily="34" charset="0"/>
                    <a:ea typeface="Tahoma" panose="020B0604030504040204" pitchFamily="34" charset="0"/>
                    <a:cs typeface="Tahoma" panose="020B0604030504040204" pitchFamily="34" charset="0"/>
                  </a:rPr>
                  <a:t>Repository</a:t>
                </a:r>
              </a:p>
            </p:txBody>
          </p:sp>
          <p:pic>
            <p:nvPicPr>
              <p:cNvPr id="6210" name="Picture 108" descr="database_grey"/>
              <p:cNvPicPr>
                <a:picLocks noChangeAspect="1" noChangeArrowheads="1"/>
              </p:cNvPicPr>
              <p:nvPr/>
            </p:nvPicPr>
            <p:blipFill>
              <a:blip r:embed="rId3">
                <a:extLst>
                  <a:ext uri="{28A0092B-C50C-407E-A947-70E740481C1C}">
                    <a14:useLocalDpi xmlns:a14="http://schemas.microsoft.com/office/drawing/2010/main" val="0"/>
                  </a:ext>
                </a:extLst>
              </a:blip>
              <a:srcRect l="5586" t="11172" r="6703" b="8939"/>
              <a:stretch>
                <a:fillRect/>
              </a:stretch>
            </p:blipFill>
            <p:spPr bwMode="auto">
              <a:xfrm>
                <a:off x="4336" y="2489"/>
                <a:ext cx="31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11" name="Group 109"/>
            <p:cNvGrpSpPr>
              <a:grpSpLocks/>
            </p:cNvGrpSpPr>
            <p:nvPr/>
          </p:nvGrpSpPr>
          <p:grpSpPr bwMode="auto">
            <a:xfrm>
              <a:off x="4310063" y="3654029"/>
              <a:ext cx="963216" cy="411956"/>
              <a:chOff x="732" y="2760"/>
              <a:chExt cx="1843" cy="216"/>
            </a:xfrm>
          </p:grpSpPr>
          <p:grpSp>
            <p:nvGrpSpPr>
              <p:cNvPr id="6212" name="Group 110"/>
              <p:cNvGrpSpPr>
                <a:grpSpLocks/>
              </p:cNvGrpSpPr>
              <p:nvPr/>
            </p:nvGrpSpPr>
            <p:grpSpPr bwMode="auto">
              <a:xfrm>
                <a:off x="732" y="2760"/>
                <a:ext cx="1843" cy="216"/>
                <a:chOff x="732" y="1545"/>
                <a:chExt cx="1843" cy="309"/>
              </a:xfrm>
            </p:grpSpPr>
            <p:sp>
              <p:nvSpPr>
                <p:cNvPr id="78959" name="AutoShape 111"/>
                <p:cNvSpPr>
                  <a:spLocks noChangeArrowheads="1"/>
                </p:cNvSpPr>
                <p:nvPr/>
              </p:nvSpPr>
              <p:spPr bwMode="auto">
                <a:xfrm flipH="1">
                  <a:off x="732" y="1545"/>
                  <a:ext cx="1843" cy="309"/>
                </a:xfrm>
                <a:prstGeom prst="roundRect">
                  <a:avLst>
                    <a:gd name="adj" fmla="val 7769"/>
                  </a:avLst>
                </a:prstGeom>
                <a:solidFill>
                  <a:srgbClr val="42689C"/>
                </a:solidFill>
                <a:ln w="12700" algn="ctr">
                  <a:solidFill>
                    <a:srgbClr val="4F718F"/>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14" name="AutoShape 112"/>
                <p:cNvSpPr>
                  <a:spLocks noChangeArrowheads="1"/>
                </p:cNvSpPr>
                <p:nvPr/>
              </p:nvSpPr>
              <p:spPr bwMode="auto">
                <a:xfrm flipH="1">
                  <a:off x="759" y="1554"/>
                  <a:ext cx="1801" cy="47"/>
                </a:xfrm>
                <a:prstGeom prst="roundRect">
                  <a:avLst>
                    <a:gd name="adj" fmla="val 36583"/>
                  </a:avLst>
                </a:prstGeom>
                <a:solidFill>
                  <a:srgbClr val="42689C"/>
                </a:solidFill>
                <a:ln>
                  <a:noFill/>
                </a:ln>
                <a:extLst>
                  <a:ext uri="{91240B29-F687-4F45-9708-019B960494DF}">
                    <a14:hiddenLine xmlns:a14="http://schemas.microsoft.com/office/drawing/2010/main" w="12700" algn="ctr">
                      <a:solidFill>
                        <a:srgbClr val="000000"/>
                      </a:solidFill>
                      <a:round/>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15" name="Rectangle 113"/>
                <p:cNvSpPr>
                  <a:spLocks noChangeArrowheads="1"/>
                </p:cNvSpPr>
                <p:nvPr/>
              </p:nvSpPr>
              <p:spPr bwMode="auto">
                <a:xfrm>
                  <a:off x="749" y="1575"/>
                  <a:ext cx="1812" cy="129"/>
                </a:xfrm>
                <a:prstGeom prst="rect">
                  <a:avLst/>
                </a:prstGeom>
                <a:solidFill>
                  <a:srgbClr val="42689C"/>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216" name="AutoShape 114"/>
              <p:cNvSpPr>
                <a:spLocks noChangeArrowheads="1"/>
              </p:cNvSpPr>
              <p:nvPr/>
            </p:nvSpPr>
            <p:spPr bwMode="auto">
              <a:xfrm>
                <a:off x="771" y="2784"/>
                <a:ext cx="1762" cy="180"/>
              </a:xfrm>
              <a:prstGeom prst="roundRect">
                <a:avLst>
                  <a:gd name="adj" fmla="val 11778"/>
                </a:avLst>
              </a:prstGeom>
              <a:solidFill>
                <a:srgbClr val="42689C"/>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a:solidFill>
                      <a:schemeClr val="bg1"/>
                    </a:solidFill>
                    <a:latin typeface="Tahoma" panose="020B0604030504040204" pitchFamily="34" charset="0"/>
                    <a:ea typeface="Tahoma" panose="020B0604030504040204" pitchFamily="34" charset="0"/>
                    <a:cs typeface="Tahoma" panose="020B0604030504040204" pitchFamily="34" charset="0"/>
                  </a:rPr>
                  <a:t>Repository Service</a:t>
                </a:r>
              </a:p>
            </p:txBody>
          </p:sp>
        </p:grpSp>
        <p:grpSp>
          <p:nvGrpSpPr>
            <p:cNvPr id="6217" name="Group 115"/>
            <p:cNvGrpSpPr>
              <a:grpSpLocks/>
            </p:cNvGrpSpPr>
            <p:nvPr/>
          </p:nvGrpSpPr>
          <p:grpSpPr bwMode="auto">
            <a:xfrm>
              <a:off x="3560349" y="3746898"/>
              <a:ext cx="742950" cy="580473"/>
              <a:chOff x="4210" y="2489"/>
              <a:chExt cx="624" cy="348"/>
            </a:xfrm>
          </p:grpSpPr>
          <p:sp>
            <p:nvSpPr>
              <p:cNvPr id="6218" name="Text Box 116"/>
              <p:cNvSpPr txBox="1">
                <a:spLocks noChangeArrowheads="1"/>
              </p:cNvSpPr>
              <p:nvPr/>
            </p:nvSpPr>
            <p:spPr bwMode="auto">
              <a:xfrm>
                <a:off x="4210" y="2730"/>
                <a:ext cx="62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70000"/>
                  </a:lnSpc>
                </a:pPr>
                <a:r>
                  <a:rPr lang="en-US" sz="800" b="1" dirty="0">
                    <a:solidFill>
                      <a:srgbClr val="4D4D4D"/>
                    </a:solidFill>
                    <a:latin typeface="Tahoma" panose="020B0604030504040204" pitchFamily="34" charset="0"/>
                    <a:ea typeface="Tahoma" panose="020B0604030504040204" pitchFamily="34" charset="0"/>
                    <a:cs typeface="Tahoma" panose="020B0604030504040204" pitchFamily="34" charset="0"/>
                  </a:rPr>
                  <a:t>Repository</a:t>
                </a:r>
              </a:p>
            </p:txBody>
          </p:sp>
          <p:pic>
            <p:nvPicPr>
              <p:cNvPr id="6219" name="Picture 117" descr="database_grey"/>
              <p:cNvPicPr>
                <a:picLocks noChangeAspect="1" noChangeArrowheads="1"/>
              </p:cNvPicPr>
              <p:nvPr/>
            </p:nvPicPr>
            <p:blipFill>
              <a:blip r:embed="rId3">
                <a:extLst>
                  <a:ext uri="{28A0092B-C50C-407E-A947-70E740481C1C}">
                    <a14:useLocalDpi xmlns:a14="http://schemas.microsoft.com/office/drawing/2010/main" val="0"/>
                  </a:ext>
                </a:extLst>
              </a:blip>
              <a:srcRect l="5586" t="11172" r="6703" b="8939"/>
              <a:stretch>
                <a:fillRect/>
              </a:stretch>
            </p:blipFill>
            <p:spPr bwMode="auto">
              <a:xfrm>
                <a:off x="4336" y="2489"/>
                <a:ext cx="31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20" name="Line 122"/>
            <p:cNvSpPr>
              <a:spLocks noChangeShapeType="1"/>
            </p:cNvSpPr>
            <p:nvPr/>
          </p:nvSpPr>
          <p:spPr bwMode="gray">
            <a:xfrm flipH="1">
              <a:off x="4068367" y="3965973"/>
              <a:ext cx="259556" cy="5000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21" name="Line 123"/>
            <p:cNvSpPr>
              <a:spLocks noChangeShapeType="1"/>
            </p:cNvSpPr>
            <p:nvPr/>
          </p:nvSpPr>
          <p:spPr bwMode="gray">
            <a:xfrm flipH="1">
              <a:off x="4057651" y="1762126"/>
              <a:ext cx="259556" cy="5000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22" name="Line 124"/>
            <p:cNvSpPr>
              <a:spLocks noChangeShapeType="1"/>
            </p:cNvSpPr>
            <p:nvPr/>
          </p:nvSpPr>
          <p:spPr bwMode="gray">
            <a:xfrm flipV="1">
              <a:off x="2837260" y="1096567"/>
              <a:ext cx="566738" cy="1071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23" name="Line 125"/>
            <p:cNvSpPr>
              <a:spLocks noChangeShapeType="1"/>
            </p:cNvSpPr>
            <p:nvPr/>
          </p:nvSpPr>
          <p:spPr bwMode="gray">
            <a:xfrm flipV="1">
              <a:off x="2837260" y="2400301"/>
              <a:ext cx="548878" cy="238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24" name="Line 126"/>
            <p:cNvSpPr>
              <a:spLocks noChangeShapeType="1"/>
            </p:cNvSpPr>
            <p:nvPr/>
          </p:nvSpPr>
          <p:spPr bwMode="gray">
            <a:xfrm flipV="1">
              <a:off x="2837260" y="3189685"/>
              <a:ext cx="548878" cy="238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25" name="Line 127"/>
            <p:cNvSpPr>
              <a:spLocks noChangeShapeType="1"/>
            </p:cNvSpPr>
            <p:nvPr/>
          </p:nvSpPr>
          <p:spPr bwMode="gray">
            <a:xfrm flipV="1">
              <a:off x="2837260" y="4525567"/>
              <a:ext cx="548878" cy="238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26" name="Line 128"/>
            <p:cNvSpPr>
              <a:spLocks noChangeShapeType="1"/>
            </p:cNvSpPr>
            <p:nvPr/>
          </p:nvSpPr>
          <p:spPr bwMode="gray">
            <a:xfrm flipV="1">
              <a:off x="2837260" y="1564481"/>
              <a:ext cx="144899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27" name="Line 129"/>
            <p:cNvSpPr>
              <a:spLocks noChangeShapeType="1"/>
            </p:cNvSpPr>
            <p:nvPr/>
          </p:nvSpPr>
          <p:spPr bwMode="gray">
            <a:xfrm flipV="1">
              <a:off x="2837260" y="3746898"/>
              <a:ext cx="1440656" cy="238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28" name="Line 130"/>
            <p:cNvSpPr>
              <a:spLocks noChangeShapeType="1"/>
            </p:cNvSpPr>
            <p:nvPr/>
          </p:nvSpPr>
          <p:spPr bwMode="gray">
            <a:xfrm flipV="1">
              <a:off x="2037160" y="2936081"/>
              <a:ext cx="28575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29" name="Line 131"/>
            <p:cNvSpPr>
              <a:spLocks noChangeShapeType="1"/>
            </p:cNvSpPr>
            <p:nvPr/>
          </p:nvSpPr>
          <p:spPr bwMode="gray">
            <a:xfrm flipV="1">
              <a:off x="5294710" y="1164432"/>
              <a:ext cx="1028700" cy="238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0" name="Line 132"/>
            <p:cNvSpPr>
              <a:spLocks noChangeShapeType="1"/>
            </p:cNvSpPr>
            <p:nvPr/>
          </p:nvSpPr>
          <p:spPr bwMode="gray">
            <a:xfrm flipV="1">
              <a:off x="5294710" y="1964531"/>
              <a:ext cx="1028700" cy="381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1" name="Line 133"/>
            <p:cNvSpPr>
              <a:spLocks noChangeShapeType="1"/>
            </p:cNvSpPr>
            <p:nvPr/>
          </p:nvSpPr>
          <p:spPr bwMode="gray">
            <a:xfrm flipV="1">
              <a:off x="5359004" y="3064669"/>
              <a:ext cx="920353" cy="238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2" name="Line 134"/>
            <p:cNvSpPr>
              <a:spLocks noChangeShapeType="1"/>
            </p:cNvSpPr>
            <p:nvPr/>
          </p:nvSpPr>
          <p:spPr bwMode="gray">
            <a:xfrm>
              <a:off x="5304235" y="1679972"/>
              <a:ext cx="1019175" cy="2274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3" name="Line 135"/>
            <p:cNvSpPr>
              <a:spLocks noChangeShapeType="1"/>
            </p:cNvSpPr>
            <p:nvPr/>
          </p:nvSpPr>
          <p:spPr bwMode="gray">
            <a:xfrm flipV="1">
              <a:off x="5369719" y="3158729"/>
              <a:ext cx="928688" cy="6679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4" name="Line 136"/>
            <p:cNvSpPr>
              <a:spLocks noChangeShapeType="1"/>
            </p:cNvSpPr>
            <p:nvPr/>
          </p:nvSpPr>
          <p:spPr bwMode="gray">
            <a:xfrm flipV="1">
              <a:off x="5344716" y="3918348"/>
              <a:ext cx="920353" cy="238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5" name="Line 137"/>
            <p:cNvSpPr>
              <a:spLocks noChangeShapeType="1"/>
            </p:cNvSpPr>
            <p:nvPr/>
          </p:nvSpPr>
          <p:spPr bwMode="gray">
            <a:xfrm flipV="1">
              <a:off x="5294710" y="4536282"/>
              <a:ext cx="1028700" cy="238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6" name="Line 138"/>
            <p:cNvSpPr>
              <a:spLocks noChangeShapeType="1"/>
            </p:cNvSpPr>
            <p:nvPr/>
          </p:nvSpPr>
          <p:spPr bwMode="gray">
            <a:xfrm flipH="1">
              <a:off x="4800600" y="3375422"/>
              <a:ext cx="0" cy="2857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7" name="Line 139"/>
            <p:cNvSpPr>
              <a:spLocks noChangeShapeType="1"/>
            </p:cNvSpPr>
            <p:nvPr/>
          </p:nvSpPr>
          <p:spPr bwMode="gray">
            <a:xfrm flipH="1">
              <a:off x="4786313" y="4076701"/>
              <a:ext cx="10716" cy="21312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8" name="Line 140"/>
            <p:cNvSpPr>
              <a:spLocks noChangeShapeType="1"/>
            </p:cNvSpPr>
            <p:nvPr/>
          </p:nvSpPr>
          <p:spPr bwMode="gray">
            <a:xfrm flipH="1">
              <a:off x="3586163" y="3440906"/>
              <a:ext cx="10716" cy="795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39" name="Line 141"/>
            <p:cNvSpPr>
              <a:spLocks noChangeShapeType="1"/>
            </p:cNvSpPr>
            <p:nvPr/>
          </p:nvSpPr>
          <p:spPr bwMode="gray">
            <a:xfrm flipH="1">
              <a:off x="3582592" y="1347787"/>
              <a:ext cx="10715" cy="795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40" name="Line 143"/>
            <p:cNvSpPr>
              <a:spLocks noChangeShapeType="1"/>
            </p:cNvSpPr>
            <p:nvPr/>
          </p:nvSpPr>
          <p:spPr bwMode="gray">
            <a:xfrm>
              <a:off x="4822031" y="1347788"/>
              <a:ext cx="9525" cy="10834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41" name="Oval 148"/>
            <p:cNvSpPr>
              <a:spLocks noChangeArrowheads="1"/>
            </p:cNvSpPr>
            <p:nvPr/>
          </p:nvSpPr>
          <p:spPr bwMode="gray">
            <a:xfrm>
              <a:off x="6323410" y="1711018"/>
              <a:ext cx="1157160" cy="476071"/>
            </a:xfrm>
            <a:prstGeom prst="ellipse">
              <a:avLst/>
            </a:prstGeom>
            <a:solidFill>
              <a:srgbClr val="008080"/>
            </a:solidFill>
            <a:ln>
              <a:noFill/>
            </a:ln>
            <a:extLst>
              <a:ext uri="{91240B29-F687-4F45-9708-019B960494DF}">
                <a14:hiddenLine xmlns:a14="http://schemas.microsoft.com/office/drawing/2010/main" w="9525" algn="ctr">
                  <a:solidFill>
                    <a:srgbClr val="000000"/>
                  </a:solidFill>
                  <a:round/>
                  <a:headEnd/>
                  <a:tailEnd/>
                </a14:hiddenLine>
              </a:ext>
            </a:ex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Informatica</a:t>
              </a:r>
            </a:p>
            <a:p>
              <a:pPr algn="ctr"/>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Developer  </a:t>
              </a:r>
            </a:p>
          </p:txBody>
        </p:sp>
        <p:sp>
          <p:nvSpPr>
            <p:cNvPr id="6242" name="Oval 150"/>
            <p:cNvSpPr>
              <a:spLocks noChangeArrowheads="1"/>
            </p:cNvSpPr>
            <p:nvPr/>
          </p:nvSpPr>
          <p:spPr bwMode="gray">
            <a:xfrm>
              <a:off x="6323410" y="910918"/>
              <a:ext cx="1157160" cy="476071"/>
            </a:xfrm>
            <a:prstGeom prst="ellipse">
              <a:avLst/>
            </a:prstGeom>
            <a:solidFill>
              <a:srgbClr val="008080"/>
            </a:solidFill>
            <a:ln>
              <a:noFill/>
            </a:ln>
            <a:extLst>
              <a:ext uri="{91240B29-F687-4F45-9708-019B960494DF}">
                <a14:hiddenLine xmlns:a14="http://schemas.microsoft.com/office/drawing/2010/main" w="9525" algn="ctr">
                  <a:solidFill>
                    <a:srgbClr val="000000"/>
                  </a:solidFill>
                  <a:round/>
                  <a:headEnd/>
                  <a:tailEnd/>
                </a14:hiddenLine>
              </a:ext>
            </a:ex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Informatica</a:t>
              </a:r>
            </a:p>
            <a:p>
              <a:pPr algn="ctr"/>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Analyst</a:t>
              </a:r>
            </a:p>
          </p:txBody>
        </p:sp>
        <p:sp>
          <p:nvSpPr>
            <p:cNvPr id="6243" name="Oval 151"/>
            <p:cNvSpPr>
              <a:spLocks noChangeArrowheads="1"/>
            </p:cNvSpPr>
            <p:nvPr/>
          </p:nvSpPr>
          <p:spPr bwMode="gray">
            <a:xfrm>
              <a:off x="6323410" y="2864838"/>
              <a:ext cx="1028700" cy="454432"/>
            </a:xfrm>
            <a:prstGeom prst="ellipse">
              <a:avLst/>
            </a:prstGeom>
            <a:solidFill>
              <a:srgbClr val="42689C"/>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Workflow Manager  </a:t>
              </a:r>
            </a:p>
          </p:txBody>
        </p:sp>
        <p:sp>
          <p:nvSpPr>
            <p:cNvPr id="6244" name="Oval 153"/>
            <p:cNvSpPr>
              <a:spLocks noChangeArrowheads="1"/>
            </p:cNvSpPr>
            <p:nvPr/>
          </p:nvSpPr>
          <p:spPr bwMode="gray">
            <a:xfrm>
              <a:off x="6323410" y="3664938"/>
              <a:ext cx="1028700" cy="454432"/>
            </a:xfrm>
            <a:prstGeom prst="ellipse">
              <a:avLst/>
            </a:prstGeom>
            <a:solidFill>
              <a:srgbClr val="42689C"/>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Mapping Designer  </a:t>
              </a:r>
            </a:p>
          </p:txBody>
        </p:sp>
        <p:sp>
          <p:nvSpPr>
            <p:cNvPr id="6245" name="Oval 154"/>
            <p:cNvSpPr>
              <a:spLocks noChangeArrowheads="1"/>
            </p:cNvSpPr>
            <p:nvPr/>
          </p:nvSpPr>
          <p:spPr bwMode="gray">
            <a:xfrm>
              <a:off x="6323410" y="4350738"/>
              <a:ext cx="1028700" cy="454432"/>
            </a:xfrm>
            <a:prstGeom prst="ellipse">
              <a:avLst/>
            </a:prstGeom>
            <a:solidFill>
              <a:srgbClr val="42689C"/>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Metadata</a:t>
              </a:r>
            </a:p>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Manager  </a:t>
              </a:r>
            </a:p>
          </p:txBody>
        </p:sp>
        <p:sp>
          <p:nvSpPr>
            <p:cNvPr id="6246" name="Oval 155"/>
            <p:cNvSpPr>
              <a:spLocks noChangeArrowheads="1"/>
            </p:cNvSpPr>
            <p:nvPr/>
          </p:nvSpPr>
          <p:spPr bwMode="gray">
            <a:xfrm>
              <a:off x="966695" y="2689956"/>
              <a:ext cx="1060932" cy="486891"/>
            </a:xfrm>
            <a:prstGeom prst="ellipse">
              <a:avLst/>
            </a:prstGeom>
            <a:solidFill>
              <a:srgbClr val="008080"/>
            </a:solidFill>
            <a:ln w="12700" algn="ctr">
              <a:solidFill>
                <a:srgbClr val="008080"/>
              </a:solidFill>
              <a:round/>
              <a:headEnd type="none" w="sm" len="sm"/>
              <a:tailEnd type="none" w="sm" len="sm"/>
            </a:ln>
          </p:spPr>
          <p:txBody>
            <a:bodyPr anchor="ct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Admin</a:t>
              </a:r>
            </a:p>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Console  </a:t>
              </a:r>
            </a:p>
          </p:txBody>
        </p:sp>
        <p:sp>
          <p:nvSpPr>
            <p:cNvPr id="6247" name="Line 132"/>
            <p:cNvSpPr>
              <a:spLocks noChangeShapeType="1"/>
            </p:cNvSpPr>
            <p:nvPr/>
          </p:nvSpPr>
          <p:spPr bwMode="gray">
            <a:xfrm>
              <a:off x="5294710" y="2415779"/>
              <a:ext cx="1138508" cy="1800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square">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109" name="Rectangle 108"/>
            <p:cNvSpPr/>
            <p:nvPr/>
          </p:nvSpPr>
          <p:spPr bwMode="auto">
            <a:xfrm>
              <a:off x="6433218" y="2283202"/>
              <a:ext cx="922844" cy="338554"/>
            </a:xfrm>
            <a:prstGeom prst="rect">
              <a:avLst/>
            </a:prstGeom>
            <a:solidFill>
              <a:srgbClr val="008080"/>
            </a:solidFill>
            <a:ln>
              <a:noFill/>
            </a:ln>
            <a:extLst>
              <a:ext uri="{91240B29-F687-4F45-9708-019B960494DF}">
                <a14:hiddenLine xmlns:a14="http://schemas.microsoft.com/office/drawing/2010/main" w="9525" algn="ctr">
                  <a:solidFill>
                    <a:srgbClr val="000000"/>
                  </a:solidFill>
                  <a:round/>
                  <a:headEnd/>
                  <a:tailEnd/>
                </a14:hiddenLine>
              </a:ext>
            </a:extLst>
          </p:spPr>
          <p:txBody>
            <a:bodyPr wrap="square" anchor="ctr">
              <a:spAutoFit/>
            </a:bodyPr>
            <a:lstStyle/>
            <a:p>
              <a:pPr algn="ctr"/>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ODBC/JDBC Driver</a:t>
              </a:r>
            </a:p>
          </p:txBody>
        </p:sp>
        <p:grpSp>
          <p:nvGrpSpPr>
            <p:cNvPr id="6249" name="Group 106"/>
            <p:cNvGrpSpPr>
              <a:grpSpLocks/>
            </p:cNvGrpSpPr>
            <p:nvPr/>
          </p:nvGrpSpPr>
          <p:grpSpPr bwMode="auto">
            <a:xfrm>
              <a:off x="2699141" y="2432067"/>
              <a:ext cx="766762" cy="685599"/>
              <a:chOff x="4212" y="2489"/>
              <a:chExt cx="644" cy="439"/>
            </a:xfrm>
          </p:grpSpPr>
          <p:sp>
            <p:nvSpPr>
              <p:cNvPr id="6250" name="Text Box 107"/>
              <p:cNvSpPr txBox="1">
                <a:spLocks noChangeArrowheads="1"/>
              </p:cNvSpPr>
              <p:nvPr/>
            </p:nvSpPr>
            <p:spPr bwMode="auto">
              <a:xfrm>
                <a:off x="4212" y="2759"/>
                <a:ext cx="64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70000"/>
                  </a:lnSpc>
                </a:pPr>
                <a:r>
                  <a:rPr lang="en-US" sz="800" b="1" dirty="0">
                    <a:solidFill>
                      <a:srgbClr val="4D4D4D"/>
                    </a:solidFill>
                    <a:latin typeface="Tahoma" panose="020B0604030504040204" pitchFamily="34" charset="0"/>
                    <a:ea typeface="Tahoma" panose="020B0604030504040204" pitchFamily="34" charset="0"/>
                    <a:cs typeface="Tahoma" panose="020B0604030504040204" pitchFamily="34" charset="0"/>
                  </a:rPr>
                  <a:t>Profile</a:t>
                </a:r>
              </a:p>
              <a:p>
                <a:pPr algn="ctr">
                  <a:lnSpc>
                    <a:spcPct val="70000"/>
                  </a:lnSpc>
                </a:pPr>
                <a:r>
                  <a:rPr lang="en-US" sz="800" b="1" dirty="0">
                    <a:solidFill>
                      <a:srgbClr val="4D4D4D"/>
                    </a:solidFill>
                    <a:latin typeface="Tahoma" panose="020B0604030504040204" pitchFamily="34" charset="0"/>
                    <a:ea typeface="Tahoma" panose="020B0604030504040204" pitchFamily="34" charset="0"/>
                    <a:cs typeface="Tahoma" panose="020B0604030504040204" pitchFamily="34" charset="0"/>
                  </a:rPr>
                  <a:t>Warehouse</a:t>
                </a:r>
              </a:p>
            </p:txBody>
          </p:sp>
          <p:pic>
            <p:nvPicPr>
              <p:cNvPr id="6251" name="Picture 108" descr="database_grey"/>
              <p:cNvPicPr>
                <a:picLocks noChangeAspect="1" noChangeArrowheads="1"/>
              </p:cNvPicPr>
              <p:nvPr/>
            </p:nvPicPr>
            <p:blipFill>
              <a:blip r:embed="rId3">
                <a:extLst>
                  <a:ext uri="{28A0092B-C50C-407E-A947-70E740481C1C}">
                    <a14:useLocalDpi xmlns:a14="http://schemas.microsoft.com/office/drawing/2010/main" val="0"/>
                  </a:ext>
                </a:extLst>
              </a:blip>
              <a:srcRect l="5586" t="11172" r="6703" b="8939"/>
              <a:stretch>
                <a:fillRect/>
              </a:stretch>
            </p:blipFill>
            <p:spPr bwMode="auto">
              <a:xfrm>
                <a:off x="4336" y="2489"/>
                <a:ext cx="31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52" name="Line 123"/>
            <p:cNvSpPr>
              <a:spLocks noChangeShapeType="1"/>
            </p:cNvSpPr>
            <p:nvPr/>
          </p:nvSpPr>
          <p:spPr bwMode="gray">
            <a:xfrm flipH="1">
              <a:off x="3180160" y="2478881"/>
              <a:ext cx="228600" cy="1714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grpSp>
          <p:nvGrpSpPr>
            <p:cNvPr id="6253" name="Group 106"/>
            <p:cNvGrpSpPr>
              <a:grpSpLocks/>
            </p:cNvGrpSpPr>
            <p:nvPr/>
          </p:nvGrpSpPr>
          <p:grpSpPr bwMode="auto">
            <a:xfrm>
              <a:off x="2742331" y="1739499"/>
              <a:ext cx="681038" cy="630667"/>
              <a:chOff x="4213" y="2489"/>
              <a:chExt cx="572" cy="393"/>
            </a:xfrm>
          </p:grpSpPr>
          <p:sp>
            <p:nvSpPr>
              <p:cNvPr id="6254" name="Text Box 107"/>
              <p:cNvSpPr txBox="1">
                <a:spLocks noChangeArrowheads="1"/>
              </p:cNvSpPr>
              <p:nvPr/>
            </p:nvSpPr>
            <p:spPr bwMode="auto">
              <a:xfrm>
                <a:off x="4213" y="2771"/>
                <a:ext cx="57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70000"/>
                  </a:lnSpc>
                </a:pPr>
                <a:r>
                  <a:rPr lang="en-US" sz="800" b="1">
                    <a:solidFill>
                      <a:srgbClr val="4D4D4D"/>
                    </a:solidFill>
                    <a:latin typeface="Tahoma" panose="020B0604030504040204" pitchFamily="34" charset="0"/>
                    <a:ea typeface="Tahoma" panose="020B0604030504040204" pitchFamily="34" charset="0"/>
                    <a:cs typeface="Tahoma" panose="020B0604030504040204" pitchFamily="34" charset="0"/>
                  </a:rPr>
                  <a:t>DO Cache</a:t>
                </a:r>
              </a:p>
            </p:txBody>
          </p:sp>
          <p:pic>
            <p:nvPicPr>
              <p:cNvPr id="6255" name="Picture 108" descr="database_grey"/>
              <p:cNvPicPr>
                <a:picLocks noChangeAspect="1" noChangeArrowheads="1"/>
              </p:cNvPicPr>
              <p:nvPr/>
            </p:nvPicPr>
            <p:blipFill>
              <a:blip r:embed="rId3">
                <a:extLst>
                  <a:ext uri="{28A0092B-C50C-407E-A947-70E740481C1C}">
                    <a14:useLocalDpi xmlns:a14="http://schemas.microsoft.com/office/drawing/2010/main" val="0"/>
                  </a:ext>
                </a:extLst>
              </a:blip>
              <a:srcRect l="5586" t="11172" r="6703" b="8939"/>
              <a:stretch>
                <a:fillRect/>
              </a:stretch>
            </p:blipFill>
            <p:spPr bwMode="auto">
              <a:xfrm>
                <a:off x="4336" y="2489"/>
                <a:ext cx="31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56" name="Line 121"/>
            <p:cNvSpPr>
              <a:spLocks noChangeShapeType="1"/>
            </p:cNvSpPr>
            <p:nvPr/>
          </p:nvSpPr>
          <p:spPr bwMode="gray">
            <a:xfrm>
              <a:off x="3237310" y="2078831"/>
              <a:ext cx="171450" cy="114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57" name="Line 121"/>
            <p:cNvSpPr>
              <a:spLocks noChangeShapeType="1"/>
            </p:cNvSpPr>
            <p:nvPr/>
          </p:nvSpPr>
          <p:spPr bwMode="gray">
            <a:xfrm flipH="1" flipV="1">
              <a:off x="5294710" y="2497931"/>
              <a:ext cx="400050" cy="952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sz="800" b="1">
                <a:latin typeface="Tahoma" panose="020B0604030504040204" pitchFamily="34" charset="0"/>
                <a:ea typeface="Tahoma" panose="020B0604030504040204" pitchFamily="34" charset="0"/>
                <a:cs typeface="Tahoma" panose="020B0604030504040204" pitchFamily="34" charset="0"/>
              </a:endParaRPr>
            </a:p>
          </p:txBody>
        </p:sp>
        <p:grpSp>
          <p:nvGrpSpPr>
            <p:cNvPr id="6258" name="Group 49"/>
            <p:cNvGrpSpPr>
              <a:grpSpLocks/>
            </p:cNvGrpSpPr>
            <p:nvPr/>
          </p:nvGrpSpPr>
          <p:grpSpPr bwMode="auto">
            <a:xfrm>
              <a:off x="5649486" y="2524126"/>
              <a:ext cx="673830" cy="354806"/>
              <a:chOff x="586" y="2760"/>
              <a:chExt cx="2173" cy="216"/>
            </a:xfrm>
          </p:grpSpPr>
          <p:grpSp>
            <p:nvGrpSpPr>
              <p:cNvPr id="6259" name="Group 50"/>
              <p:cNvGrpSpPr>
                <a:grpSpLocks/>
              </p:cNvGrpSpPr>
              <p:nvPr/>
            </p:nvGrpSpPr>
            <p:grpSpPr bwMode="auto">
              <a:xfrm>
                <a:off x="732" y="2760"/>
                <a:ext cx="1843" cy="216"/>
                <a:chOff x="732" y="1545"/>
                <a:chExt cx="1843" cy="309"/>
              </a:xfrm>
            </p:grpSpPr>
            <p:sp>
              <p:nvSpPr>
                <p:cNvPr id="128" name="AutoShape 51"/>
                <p:cNvSpPr>
                  <a:spLocks noChangeArrowheads="1"/>
                </p:cNvSpPr>
                <p:nvPr/>
              </p:nvSpPr>
              <p:spPr bwMode="auto">
                <a:xfrm flipH="1">
                  <a:off x="732" y="1545"/>
                  <a:ext cx="1843" cy="309"/>
                </a:xfrm>
                <a:prstGeom prst="roundRect">
                  <a:avLst>
                    <a:gd name="adj" fmla="val 7769"/>
                  </a:avLst>
                </a:prstGeom>
                <a:solidFill>
                  <a:srgbClr val="42689C"/>
                </a:solidFill>
                <a:ln w="12700" algn="ctr">
                  <a:solidFill>
                    <a:srgbClr val="008080"/>
                  </a:solidFill>
                  <a:round/>
                  <a:headEnd/>
                  <a:tailEnd/>
                </a:ln>
                <a:effectLst>
                  <a:outerShdw dist="35921" dir="2700000" algn="ctr" rotWithShape="0">
                    <a:srgbClr val="4F718F">
                      <a:alpha val="50000"/>
                    </a:srgbClr>
                  </a:outerShdw>
                </a:effectLst>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61" name="AutoShape 52"/>
                <p:cNvSpPr>
                  <a:spLocks noChangeArrowheads="1"/>
                </p:cNvSpPr>
                <p:nvPr/>
              </p:nvSpPr>
              <p:spPr bwMode="auto">
                <a:xfrm flipH="1">
                  <a:off x="759" y="1554"/>
                  <a:ext cx="1801" cy="47"/>
                </a:xfrm>
                <a:prstGeom prst="roundRect">
                  <a:avLst>
                    <a:gd name="adj" fmla="val 36583"/>
                  </a:avLst>
                </a:prstGeom>
                <a:solidFill>
                  <a:srgbClr val="42689C"/>
                </a:solidFill>
                <a:ln w="12700" algn="ctr">
                  <a:solidFill>
                    <a:srgbClr val="008080"/>
                  </a:solidFill>
                  <a:round/>
                  <a:headEnd/>
                  <a:tailEnd/>
                </a:ln>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sp>
              <p:nvSpPr>
                <p:cNvPr id="6262" name="Rectangle 53"/>
                <p:cNvSpPr>
                  <a:spLocks noChangeArrowheads="1"/>
                </p:cNvSpPr>
                <p:nvPr/>
              </p:nvSpPr>
              <p:spPr bwMode="auto">
                <a:xfrm>
                  <a:off x="749" y="1575"/>
                  <a:ext cx="1812" cy="129"/>
                </a:xfrm>
                <a:prstGeom prst="rect">
                  <a:avLst/>
                </a:prstGeom>
                <a:solidFill>
                  <a:srgbClr val="42689C"/>
                </a:solidFill>
                <a:ln w="12700" algn="ctr">
                  <a:solidFill>
                    <a:srgbClr val="008080"/>
                  </a:solidFill>
                  <a:miter lim="800000"/>
                  <a:headEnd/>
                  <a:tailEnd/>
                </a:ln>
              </p:spPr>
              <p:txBody>
                <a:bodyPr vert="eaVert"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sz="800" b="1">
                    <a:latin typeface="Tahoma" panose="020B0604030504040204" pitchFamily="34" charset="0"/>
                    <a:ea typeface="Tahoma" panose="020B0604030504040204" pitchFamily="34" charset="0"/>
                    <a:cs typeface="Tahoma" panose="020B0604030504040204" pitchFamily="34" charset="0"/>
                  </a:endParaRPr>
                </a:p>
              </p:txBody>
            </p:sp>
          </p:grpSp>
          <p:sp>
            <p:nvSpPr>
              <p:cNvPr id="6263" name="AutoShape 54"/>
              <p:cNvSpPr>
                <a:spLocks noChangeArrowheads="1"/>
              </p:cNvSpPr>
              <p:nvPr/>
            </p:nvSpPr>
            <p:spPr bwMode="auto">
              <a:xfrm>
                <a:off x="586" y="2779"/>
                <a:ext cx="2173" cy="180"/>
              </a:xfrm>
              <a:prstGeom prst="roundRect">
                <a:avLst>
                  <a:gd name="adj" fmla="val 11778"/>
                </a:avLst>
              </a:prstGeom>
              <a:solidFill>
                <a:srgbClr val="008080"/>
              </a:solidFill>
              <a:ln w="12700" algn="ctr">
                <a:solidFill>
                  <a:srgbClr val="008080"/>
                </a:solidFill>
                <a:round/>
                <a:headEnd type="none" w="sm" len="sm"/>
                <a:tailEnd type="none" w="sm" len="sm"/>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Runtime MRS</a:t>
                </a:r>
              </a:p>
            </p:txBody>
          </p:sp>
        </p:grpSp>
      </p:grpSp>
      <p:sp>
        <p:nvSpPr>
          <p:cNvPr id="120" name="TextBox 119"/>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Informatica 9.X Architecture</a:t>
            </a:r>
            <a:endParaRPr lang="en-IN" sz="2600" dirty="0">
              <a:solidFill>
                <a:srgbClr val="262626"/>
              </a:solidFill>
              <a:latin typeface="+mj-lt"/>
            </a:endParaRPr>
          </a:p>
        </p:txBody>
      </p:sp>
    </p:spTree>
    <p:extLst>
      <p:ext uri="{BB962C8B-B14F-4D97-AF65-F5344CB8AC3E}">
        <p14:creationId xmlns:p14="http://schemas.microsoft.com/office/powerpoint/2010/main" val="2496571345"/>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6" y="145918"/>
            <a:ext cx="7636454" cy="492443"/>
          </a:xfrm>
          <a:prstGeom prst="rect">
            <a:avLst/>
          </a:prstGeom>
          <a:noFill/>
        </p:spPr>
        <p:txBody>
          <a:bodyPr wrap="square" rtlCol="0">
            <a:spAutoFit/>
          </a:bodyPr>
          <a:lstStyle/>
          <a:p>
            <a:pPr defTabSz="685766"/>
            <a:r>
              <a:rPr lang="en-IN" sz="2600" dirty="0">
                <a:solidFill>
                  <a:srgbClr val="262626"/>
                </a:solidFill>
                <a:latin typeface="+mj-lt"/>
              </a:rPr>
              <a:t>PowerCenter </a:t>
            </a:r>
            <a:r>
              <a:rPr lang="en-IN" sz="2600" dirty="0" smtClean="0">
                <a:solidFill>
                  <a:srgbClr val="262626"/>
                </a:solidFill>
                <a:latin typeface="+mj-lt"/>
              </a:rPr>
              <a:t>Architecture</a:t>
            </a:r>
            <a:endParaRPr lang="en-IN" sz="2600" dirty="0">
              <a:solidFill>
                <a:srgbClr val="262626"/>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766" y="1267298"/>
            <a:ext cx="7108582" cy="3443467"/>
          </a:xfrm>
          <a:prstGeom prst="rect">
            <a:avLst/>
          </a:prstGeom>
        </p:spPr>
      </p:pic>
      <p:sp>
        <p:nvSpPr>
          <p:cNvPr id="5" name="Rectangle 4"/>
          <p:cNvSpPr/>
          <p:nvPr/>
        </p:nvSpPr>
        <p:spPr>
          <a:xfrm>
            <a:off x="409480" y="814330"/>
            <a:ext cx="8255172" cy="276999"/>
          </a:xfrm>
          <a:prstGeom prst="rect">
            <a:avLst/>
          </a:prstGeom>
        </p:spPr>
        <p:txBody>
          <a:bodyPr wrap="square">
            <a:spAutoFi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Single Unified Architecture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15933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a:xfrm>
            <a:off x="5381609" y="4236163"/>
            <a:ext cx="965771" cy="599112"/>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262626"/>
              </a:solidFill>
            </a:endParaRPr>
          </a:p>
        </p:txBody>
      </p:sp>
      <p:grpSp>
        <p:nvGrpSpPr>
          <p:cNvPr id="63" name="Group 62"/>
          <p:cNvGrpSpPr/>
          <p:nvPr/>
        </p:nvGrpSpPr>
        <p:grpSpPr>
          <a:xfrm>
            <a:off x="7358256" y="1709170"/>
            <a:ext cx="743601" cy="884678"/>
            <a:chOff x="6352139" y="1964207"/>
            <a:chExt cx="743601" cy="884678"/>
          </a:xfrm>
        </p:grpSpPr>
        <p:sp>
          <p:nvSpPr>
            <p:cNvPr id="12" name="Flowchart: Magnetic Disk 11"/>
            <p:cNvSpPr/>
            <p:nvPr/>
          </p:nvSpPr>
          <p:spPr>
            <a:xfrm>
              <a:off x="6352139" y="1964207"/>
              <a:ext cx="445440" cy="43424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262626"/>
                </a:solidFill>
              </a:endParaRPr>
            </a:p>
          </p:txBody>
        </p:sp>
        <p:grpSp>
          <p:nvGrpSpPr>
            <p:cNvPr id="17" name="Group 16"/>
            <p:cNvGrpSpPr/>
            <p:nvPr/>
          </p:nvGrpSpPr>
          <p:grpSpPr>
            <a:xfrm>
              <a:off x="6820784" y="2011511"/>
              <a:ext cx="274956" cy="375819"/>
              <a:chOff x="6785219" y="2177004"/>
              <a:chExt cx="274956" cy="375819"/>
            </a:xfrm>
          </p:grpSpPr>
          <p:sp>
            <p:nvSpPr>
              <p:cNvPr id="13" name="Cube 12"/>
              <p:cNvSpPr/>
              <p:nvPr/>
            </p:nvSpPr>
            <p:spPr>
              <a:xfrm>
                <a:off x="6852528" y="2177004"/>
                <a:ext cx="207647" cy="205999"/>
              </a:xfrm>
              <a:prstGeom prst="cube">
                <a:avLst>
                  <a:gd name="adj" fmla="val 9931"/>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a:solidFill>
                    <a:prstClr val="black"/>
                  </a:solidFill>
                </a:endParaRPr>
              </a:p>
            </p:txBody>
          </p:sp>
          <p:sp>
            <p:nvSpPr>
              <p:cNvPr id="15" name="Cube 14"/>
              <p:cNvSpPr/>
              <p:nvPr/>
            </p:nvSpPr>
            <p:spPr>
              <a:xfrm>
                <a:off x="6828624" y="2252993"/>
                <a:ext cx="207647" cy="205999"/>
              </a:xfrm>
              <a:prstGeom prst="cube">
                <a:avLst>
                  <a:gd name="adj" fmla="val 9931"/>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a:solidFill>
                    <a:prstClr val="black"/>
                  </a:solidFill>
                </a:endParaRPr>
              </a:p>
            </p:txBody>
          </p:sp>
          <p:sp>
            <p:nvSpPr>
              <p:cNvPr id="16" name="Cube 15"/>
              <p:cNvSpPr/>
              <p:nvPr/>
            </p:nvSpPr>
            <p:spPr>
              <a:xfrm>
                <a:off x="6785219" y="2346824"/>
                <a:ext cx="207647" cy="205999"/>
              </a:xfrm>
              <a:prstGeom prst="cube">
                <a:avLst>
                  <a:gd name="adj" fmla="val 9931"/>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a:solidFill>
                    <a:prstClr val="black"/>
                  </a:solidFill>
                </a:endParaRPr>
              </a:p>
            </p:txBody>
          </p:sp>
        </p:grpSp>
        <p:pic>
          <p:nvPicPr>
            <p:cNvPr id="19" name="Picture 18"/>
            <p:cNvPicPr>
              <a:picLocks noChangeAspect="1"/>
            </p:cNvPicPr>
            <p:nvPr/>
          </p:nvPicPr>
          <p:blipFill>
            <a:blip r:embed="rId3">
              <a:clrChange>
                <a:clrFrom>
                  <a:srgbClr val="FFFFFF"/>
                </a:clrFrom>
                <a:clrTo>
                  <a:srgbClr val="FFFFFF">
                    <a:alpha val="0"/>
                  </a:srgbClr>
                </a:clrTo>
              </a:clrChange>
            </a:blip>
            <a:stretch>
              <a:fillRect/>
            </a:stretch>
          </p:blipFill>
          <p:spPr>
            <a:xfrm rot="16200000">
              <a:off x="6469415" y="2393693"/>
              <a:ext cx="472344" cy="438040"/>
            </a:xfrm>
            <a:prstGeom prst="rect">
              <a:avLst/>
            </a:prstGeom>
          </p:spPr>
        </p:pic>
      </p:grpSp>
      <p:grpSp>
        <p:nvGrpSpPr>
          <p:cNvPr id="66" name="Group 65"/>
          <p:cNvGrpSpPr/>
          <p:nvPr/>
        </p:nvGrpSpPr>
        <p:grpSpPr>
          <a:xfrm>
            <a:off x="1300883" y="1738001"/>
            <a:ext cx="743601" cy="884678"/>
            <a:chOff x="1125490" y="1964206"/>
            <a:chExt cx="743601" cy="884678"/>
          </a:xfrm>
        </p:grpSpPr>
        <p:sp>
          <p:nvSpPr>
            <p:cNvPr id="20" name="Flowchart: Magnetic Disk 19"/>
            <p:cNvSpPr/>
            <p:nvPr/>
          </p:nvSpPr>
          <p:spPr>
            <a:xfrm>
              <a:off x="1125490" y="1964206"/>
              <a:ext cx="445440" cy="43424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262626"/>
                </a:solidFill>
              </a:endParaRPr>
            </a:p>
          </p:txBody>
        </p:sp>
        <p:grpSp>
          <p:nvGrpSpPr>
            <p:cNvPr id="21" name="Group 20"/>
            <p:cNvGrpSpPr/>
            <p:nvPr/>
          </p:nvGrpSpPr>
          <p:grpSpPr>
            <a:xfrm>
              <a:off x="1594135" y="2011510"/>
              <a:ext cx="274956" cy="375819"/>
              <a:chOff x="6785219" y="2177004"/>
              <a:chExt cx="274956" cy="375819"/>
            </a:xfrm>
          </p:grpSpPr>
          <p:sp>
            <p:nvSpPr>
              <p:cNvPr id="22" name="Cube 21"/>
              <p:cNvSpPr/>
              <p:nvPr/>
            </p:nvSpPr>
            <p:spPr>
              <a:xfrm>
                <a:off x="6852528" y="2177004"/>
                <a:ext cx="207647" cy="205999"/>
              </a:xfrm>
              <a:prstGeom prst="cube">
                <a:avLst>
                  <a:gd name="adj" fmla="val 9931"/>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a:solidFill>
                    <a:prstClr val="black"/>
                  </a:solidFill>
                </a:endParaRPr>
              </a:p>
            </p:txBody>
          </p:sp>
          <p:sp>
            <p:nvSpPr>
              <p:cNvPr id="23" name="Cube 22"/>
              <p:cNvSpPr/>
              <p:nvPr/>
            </p:nvSpPr>
            <p:spPr>
              <a:xfrm>
                <a:off x="6828624" y="2252993"/>
                <a:ext cx="207647" cy="205999"/>
              </a:xfrm>
              <a:prstGeom prst="cube">
                <a:avLst>
                  <a:gd name="adj" fmla="val 9931"/>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a:solidFill>
                    <a:prstClr val="black"/>
                  </a:solidFill>
                </a:endParaRPr>
              </a:p>
            </p:txBody>
          </p:sp>
          <p:sp>
            <p:nvSpPr>
              <p:cNvPr id="24" name="Cube 23"/>
              <p:cNvSpPr/>
              <p:nvPr/>
            </p:nvSpPr>
            <p:spPr>
              <a:xfrm>
                <a:off x="6785219" y="2346824"/>
                <a:ext cx="207647" cy="205999"/>
              </a:xfrm>
              <a:prstGeom prst="cube">
                <a:avLst>
                  <a:gd name="adj" fmla="val 9931"/>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a:solidFill>
                    <a:prstClr val="black"/>
                  </a:solidFill>
                </a:endParaRPr>
              </a:p>
            </p:txBody>
          </p:sp>
        </p:grpSp>
        <p:pic>
          <p:nvPicPr>
            <p:cNvPr id="25" name="Picture 24"/>
            <p:cNvPicPr>
              <a:picLocks noChangeAspect="1"/>
            </p:cNvPicPr>
            <p:nvPr/>
          </p:nvPicPr>
          <p:blipFill>
            <a:blip r:embed="rId3">
              <a:clrChange>
                <a:clrFrom>
                  <a:srgbClr val="FFFFFF"/>
                </a:clrFrom>
                <a:clrTo>
                  <a:srgbClr val="FFFFFF">
                    <a:alpha val="0"/>
                  </a:srgbClr>
                </a:clrTo>
              </a:clrChange>
            </a:blip>
            <a:stretch>
              <a:fillRect/>
            </a:stretch>
          </p:blipFill>
          <p:spPr>
            <a:xfrm rot="16200000">
              <a:off x="1242766" y="2393692"/>
              <a:ext cx="472344" cy="438040"/>
            </a:xfrm>
            <a:prstGeom prst="rect">
              <a:avLst/>
            </a:prstGeom>
          </p:spPr>
        </p:pic>
      </p:grpSp>
      <p:sp>
        <p:nvSpPr>
          <p:cNvPr id="35" name="TextBox 34"/>
          <p:cNvSpPr txBox="1"/>
          <p:nvPr/>
        </p:nvSpPr>
        <p:spPr>
          <a:xfrm>
            <a:off x="5832495" y="888493"/>
            <a:ext cx="514885" cy="246221"/>
          </a:xfrm>
          <a:prstGeom prst="rect">
            <a:avLst/>
          </a:prstGeom>
          <a:noFill/>
        </p:spPr>
        <p:txBody>
          <a:bodyPr wrap="none" rtlCol="0">
            <a:spAutoFit/>
          </a:bodyPr>
          <a:lstStyle/>
          <a:p>
            <a:r>
              <a:rPr lang="en-US" sz="1000" dirty="0" smtClean="0">
                <a:solidFill>
                  <a:srgbClr val="0070C0"/>
                </a:solidFill>
                <a:latin typeface="Tahoma" panose="020B0604030504040204" pitchFamily="34" charset="0"/>
                <a:ea typeface="Tahoma" panose="020B0604030504040204" pitchFamily="34" charset="0"/>
                <a:cs typeface="Tahoma" panose="020B0604030504040204" pitchFamily="34" charset="0"/>
              </a:rPr>
              <a:t>ODBC</a:t>
            </a:r>
            <a:endParaRPr lang="en-US" sz="1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p:cNvSpPr txBox="1"/>
          <p:nvPr/>
        </p:nvSpPr>
        <p:spPr>
          <a:xfrm>
            <a:off x="6654551" y="1823973"/>
            <a:ext cx="679801" cy="276999"/>
          </a:xfrm>
          <a:prstGeom prst="rect">
            <a:avLst/>
          </a:prstGeom>
          <a:noFill/>
        </p:spPr>
        <p:txBody>
          <a:bodyPr wrap="none" rtlCol="0">
            <a:spAutoFit/>
          </a:bodyPr>
          <a:lstStyle/>
          <a:p>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Targets</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39" name="TextBox 38"/>
          <p:cNvSpPr txBox="1"/>
          <p:nvPr/>
        </p:nvSpPr>
        <p:spPr>
          <a:xfrm>
            <a:off x="2872457" y="1622964"/>
            <a:ext cx="1048684" cy="415498"/>
          </a:xfrm>
          <a:prstGeom prst="rect">
            <a:avLst/>
          </a:prstGeom>
          <a:noFill/>
        </p:spPr>
        <p:txBody>
          <a:bodyPr wrap="none" rtlCol="0">
            <a:spAutoFit/>
          </a:bodyPr>
          <a:lstStyle/>
          <a:p>
            <a:pPr algn="ctr"/>
            <a:r>
              <a:rPr lang="en-US" sz="1000" dirty="0" smtClean="0">
                <a:solidFill>
                  <a:srgbClr val="0070C0"/>
                </a:solidFill>
                <a:latin typeface="Tahoma" panose="020B0604030504040204" pitchFamily="34" charset="0"/>
                <a:ea typeface="Tahoma" panose="020B0604030504040204" pitchFamily="34" charset="0"/>
                <a:cs typeface="Tahoma" panose="020B0604030504040204" pitchFamily="34" charset="0"/>
              </a:rPr>
              <a:t>Native drivers/</a:t>
            </a:r>
          </a:p>
          <a:p>
            <a:pPr algn="ctr"/>
            <a:r>
              <a:rPr lang="en-US" sz="1000" dirty="0" smtClean="0">
                <a:solidFill>
                  <a:srgbClr val="0070C0"/>
                </a:solidFill>
                <a:latin typeface="Tahoma" panose="020B0604030504040204" pitchFamily="34" charset="0"/>
                <a:ea typeface="Tahoma" panose="020B0604030504040204" pitchFamily="34" charset="0"/>
                <a:cs typeface="Tahoma" panose="020B0604030504040204" pitchFamily="34" charset="0"/>
              </a:rPr>
              <a:t>ODBC</a:t>
            </a:r>
            <a:endParaRPr lang="en-US" sz="1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p:cNvSpPr txBox="1"/>
          <p:nvPr/>
        </p:nvSpPr>
        <p:spPr>
          <a:xfrm>
            <a:off x="5622961" y="1606736"/>
            <a:ext cx="1011815" cy="400110"/>
          </a:xfrm>
          <a:prstGeom prst="rect">
            <a:avLst/>
          </a:prstGeom>
          <a:noFill/>
        </p:spPr>
        <p:txBody>
          <a:bodyPr wrap="none" rtlCol="0">
            <a:spAutoFit/>
          </a:bodyPr>
          <a:lstStyle/>
          <a:p>
            <a:pPr algn="ctr"/>
            <a:r>
              <a:rPr lang="en-US" sz="1000" dirty="0" smtClean="0">
                <a:solidFill>
                  <a:srgbClr val="0070C0"/>
                </a:solidFill>
                <a:latin typeface="Tahoma" panose="020B0604030504040204" pitchFamily="34" charset="0"/>
                <a:ea typeface="Tahoma" panose="020B0604030504040204" pitchFamily="34" charset="0"/>
                <a:cs typeface="Tahoma" panose="020B0604030504040204" pitchFamily="34" charset="0"/>
              </a:rPr>
              <a:t>Native drivers/</a:t>
            </a:r>
          </a:p>
          <a:p>
            <a:pPr algn="ctr"/>
            <a:r>
              <a:rPr lang="en-US" sz="1000" dirty="0" smtClean="0">
                <a:solidFill>
                  <a:srgbClr val="0070C0"/>
                </a:solidFill>
                <a:latin typeface="Tahoma" panose="020B0604030504040204" pitchFamily="34" charset="0"/>
                <a:ea typeface="Tahoma" panose="020B0604030504040204" pitchFamily="34" charset="0"/>
                <a:cs typeface="Tahoma" panose="020B0604030504040204" pitchFamily="34" charset="0"/>
              </a:rPr>
              <a:t>ODBC</a:t>
            </a:r>
            <a:endParaRPr lang="en-US" sz="1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1" name="TextBox 40"/>
          <p:cNvSpPr txBox="1"/>
          <p:nvPr/>
        </p:nvSpPr>
        <p:spPr>
          <a:xfrm>
            <a:off x="5807976" y="2666266"/>
            <a:ext cx="630814"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HTTPS</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2" name="TextBox 41"/>
          <p:cNvSpPr txBox="1"/>
          <p:nvPr/>
        </p:nvSpPr>
        <p:spPr>
          <a:xfrm>
            <a:off x="2008879" y="1846124"/>
            <a:ext cx="785793" cy="261610"/>
          </a:xfrm>
          <a:prstGeom prst="rect">
            <a:avLst/>
          </a:prstGeom>
          <a:noFill/>
        </p:spPr>
        <p:txBody>
          <a:bodyPr wrap="none" rtlCol="0">
            <a:spAutoFit/>
          </a:bodyPr>
          <a:lstStyle/>
          <a:p>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SOURCES</a:t>
            </a:r>
            <a:endParaRPr lang="en-US" sz="11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46" name="TextBox 45"/>
          <p:cNvSpPr txBox="1"/>
          <p:nvPr/>
        </p:nvSpPr>
        <p:spPr>
          <a:xfrm>
            <a:off x="3827587" y="3742205"/>
            <a:ext cx="949299" cy="253916"/>
          </a:xfrm>
          <a:prstGeom prst="rect">
            <a:avLst/>
          </a:prstGeom>
          <a:noFill/>
        </p:spPr>
        <p:txBody>
          <a:bodyPr wrap="none" rtlCol="0">
            <a:spAutoFit/>
          </a:bodyPr>
          <a:lstStyle/>
          <a:p>
            <a:r>
              <a:rPr lang="en-US" sz="1050" dirty="0" smtClean="0">
                <a:solidFill>
                  <a:srgbClr val="0070C0"/>
                </a:solidFill>
                <a:latin typeface="Tahoma" panose="020B0604030504040204" pitchFamily="34" charset="0"/>
                <a:ea typeface="Tahoma" panose="020B0604030504040204" pitchFamily="34" charset="0"/>
                <a:cs typeface="Tahoma" panose="020B0604030504040204" pitchFamily="34" charset="0"/>
              </a:rPr>
              <a:t>Native drives</a:t>
            </a:r>
            <a:endParaRPr lang="en-US" sz="105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7" name="TextBox 46"/>
          <p:cNvSpPr txBox="1"/>
          <p:nvPr/>
        </p:nvSpPr>
        <p:spPr>
          <a:xfrm>
            <a:off x="2583395" y="2605475"/>
            <a:ext cx="591829" cy="253916"/>
          </a:xfrm>
          <a:prstGeom prst="rect">
            <a:avLst/>
          </a:prstGeom>
          <a:noFill/>
        </p:spPr>
        <p:txBody>
          <a:bodyPr wrap="none" rtlCol="0">
            <a:spAutoFit/>
          </a:bodyPr>
          <a:lstStyle/>
          <a:p>
            <a:r>
              <a:rPr lang="en-US" sz="1050" dirty="0" smtClean="0">
                <a:solidFill>
                  <a:srgbClr val="0070C0"/>
                </a:solidFill>
                <a:latin typeface="Tahoma" panose="020B0604030504040204" pitchFamily="34" charset="0"/>
                <a:ea typeface="Tahoma" panose="020B0604030504040204" pitchFamily="34" charset="0"/>
                <a:cs typeface="Tahoma" panose="020B0604030504040204" pitchFamily="34" charset="0"/>
              </a:rPr>
              <a:t>TCP/IP</a:t>
            </a:r>
            <a:endParaRPr lang="en-US" sz="105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8" name="TextBox 47"/>
          <p:cNvSpPr txBox="1"/>
          <p:nvPr/>
        </p:nvSpPr>
        <p:spPr>
          <a:xfrm>
            <a:off x="3158713" y="3142474"/>
            <a:ext cx="591829" cy="253916"/>
          </a:xfrm>
          <a:prstGeom prst="rect">
            <a:avLst/>
          </a:prstGeom>
          <a:noFill/>
        </p:spPr>
        <p:txBody>
          <a:bodyPr wrap="none" rtlCol="0">
            <a:spAutoFit/>
          </a:bodyPr>
          <a:lstStyle/>
          <a:p>
            <a:r>
              <a:rPr lang="en-US" sz="1050" dirty="0" smtClean="0">
                <a:solidFill>
                  <a:srgbClr val="0070C0"/>
                </a:solidFill>
                <a:latin typeface="Tahoma" panose="020B0604030504040204" pitchFamily="34" charset="0"/>
                <a:ea typeface="Tahoma" panose="020B0604030504040204" pitchFamily="34" charset="0"/>
                <a:cs typeface="Tahoma" panose="020B0604030504040204" pitchFamily="34" charset="0"/>
              </a:rPr>
              <a:t>TCP/IP</a:t>
            </a:r>
            <a:endParaRPr lang="en-US" sz="105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9" name="TextBox 48"/>
          <p:cNvSpPr txBox="1"/>
          <p:nvPr/>
        </p:nvSpPr>
        <p:spPr>
          <a:xfrm>
            <a:off x="1621253" y="2979094"/>
            <a:ext cx="530915" cy="253916"/>
          </a:xfrm>
          <a:prstGeom prst="rect">
            <a:avLst/>
          </a:prstGeom>
          <a:noFill/>
        </p:spPr>
        <p:txBody>
          <a:bodyPr wrap="none" rtlCol="0">
            <a:spAutoFit/>
          </a:bodyPr>
          <a:lstStyle/>
          <a:p>
            <a:r>
              <a:rPr lang="en-US" sz="1050" dirty="0" smtClean="0">
                <a:solidFill>
                  <a:srgbClr val="0070C0"/>
                </a:solidFill>
                <a:latin typeface="Tahoma" panose="020B0604030504040204" pitchFamily="34" charset="0"/>
                <a:ea typeface="Tahoma" panose="020B0604030504040204" pitchFamily="34" charset="0"/>
                <a:cs typeface="Tahoma" panose="020B0604030504040204" pitchFamily="34" charset="0"/>
              </a:rPr>
              <a:t>ODBC</a:t>
            </a:r>
            <a:endParaRPr lang="en-US" sz="105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90" name="Group 89"/>
          <p:cNvGrpSpPr/>
          <p:nvPr/>
        </p:nvGrpSpPr>
        <p:grpSpPr>
          <a:xfrm>
            <a:off x="1087849" y="3557240"/>
            <a:ext cx="1357158" cy="678923"/>
            <a:chOff x="666743" y="3506933"/>
            <a:chExt cx="1357158" cy="678923"/>
          </a:xfrm>
        </p:grpSpPr>
        <p:sp>
          <p:nvSpPr>
            <p:cNvPr id="34" name="Rounded Rectangle 33"/>
            <p:cNvSpPr/>
            <p:nvPr/>
          </p:nvSpPr>
          <p:spPr>
            <a:xfrm>
              <a:off x="666743" y="3506933"/>
              <a:ext cx="1357158" cy="419037"/>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IN" kern="0">
                <a:solidFill>
                  <a:prstClr val="black"/>
                </a:solidFill>
              </a:endParaRPr>
            </a:p>
          </p:txBody>
        </p:sp>
        <p:pic>
          <p:nvPicPr>
            <p:cNvPr id="33" name="Picture 32"/>
            <p:cNvPicPr>
              <a:picLocks noChangeAspect="1"/>
            </p:cNvPicPr>
            <p:nvPr/>
          </p:nvPicPr>
          <p:blipFill>
            <a:blip r:embed="rId4"/>
            <a:stretch>
              <a:fillRect/>
            </a:stretch>
          </p:blipFill>
          <p:spPr>
            <a:xfrm>
              <a:off x="748885" y="3586506"/>
              <a:ext cx="1159731" cy="283062"/>
            </a:xfrm>
            <a:prstGeom prst="rect">
              <a:avLst/>
            </a:prstGeom>
          </p:spPr>
        </p:pic>
        <p:sp>
          <p:nvSpPr>
            <p:cNvPr id="50" name="TextBox 49"/>
            <p:cNvSpPr txBox="1"/>
            <p:nvPr/>
          </p:nvSpPr>
          <p:spPr>
            <a:xfrm>
              <a:off x="669043" y="3931940"/>
              <a:ext cx="1354858" cy="253916"/>
            </a:xfrm>
            <a:prstGeom prst="rect">
              <a:avLst/>
            </a:prstGeom>
            <a:noFill/>
          </p:spPr>
          <p:txBody>
            <a:bodyPr wrap="none" rtlCol="0">
              <a:spAutoFit/>
            </a:bodyPr>
            <a:lstStyle/>
            <a:p>
              <a:r>
                <a:rPr lang="en-US" sz="1050" dirty="0" smtClean="0">
                  <a:solidFill>
                    <a:srgbClr val="0070C0"/>
                  </a:solidFill>
                  <a:latin typeface="Tahoma" panose="020B0604030504040204" pitchFamily="34" charset="0"/>
                  <a:ea typeface="Tahoma" panose="020B0604030504040204" pitchFamily="34" charset="0"/>
                  <a:cs typeface="Tahoma" panose="020B0604030504040204" pitchFamily="34" charset="0"/>
                </a:rPr>
                <a:t>Power Center Client</a:t>
              </a:r>
              <a:endParaRPr lang="en-US" sz="105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68" name="Group 67"/>
          <p:cNvGrpSpPr/>
          <p:nvPr/>
        </p:nvGrpSpPr>
        <p:grpSpPr>
          <a:xfrm>
            <a:off x="6718091" y="2758482"/>
            <a:ext cx="1109609" cy="811777"/>
            <a:chOff x="5947210" y="3123224"/>
            <a:chExt cx="1109609" cy="811777"/>
          </a:xfrm>
        </p:grpSpPr>
        <p:sp>
          <p:nvSpPr>
            <p:cNvPr id="7" name="Rectangle 6"/>
            <p:cNvSpPr/>
            <p:nvPr/>
          </p:nvSpPr>
          <p:spPr>
            <a:xfrm>
              <a:off x="5947210" y="3123224"/>
              <a:ext cx="1109609" cy="39041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262626"/>
                </a:solidFill>
              </a:endParaRPr>
            </a:p>
          </p:txBody>
        </p:sp>
        <p:sp>
          <p:nvSpPr>
            <p:cNvPr id="8" name="Rectangle 7"/>
            <p:cNvSpPr/>
            <p:nvPr/>
          </p:nvSpPr>
          <p:spPr>
            <a:xfrm>
              <a:off x="5947210" y="3544583"/>
              <a:ext cx="1109609" cy="39041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262626"/>
                </a:solidFill>
              </a:endParaRPr>
            </a:p>
          </p:txBody>
        </p:sp>
        <p:sp>
          <p:nvSpPr>
            <p:cNvPr id="52" name="TextBox 51"/>
            <p:cNvSpPr txBox="1"/>
            <p:nvPr/>
          </p:nvSpPr>
          <p:spPr>
            <a:xfrm>
              <a:off x="6010204" y="3196705"/>
              <a:ext cx="1018227" cy="261610"/>
            </a:xfrm>
            <a:prstGeom prst="rect">
              <a:avLst/>
            </a:prstGeom>
            <a:noFill/>
          </p:spPr>
          <p:txBody>
            <a:bodyPr wrap="none" rtlCol="0">
              <a:spAutoFit/>
            </a:bodyPr>
            <a:lstStyle/>
            <a:p>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Administrator</a:t>
              </a:r>
              <a:endParaRPr lang="en-US" sz="11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3" name="TextBox 52"/>
            <p:cNvSpPr txBox="1"/>
            <p:nvPr/>
          </p:nvSpPr>
          <p:spPr>
            <a:xfrm>
              <a:off x="6182592" y="3597752"/>
              <a:ext cx="681597" cy="261610"/>
            </a:xfrm>
            <a:prstGeom prst="rect">
              <a:avLst/>
            </a:prstGeom>
            <a:noFill/>
          </p:spPr>
          <p:txBody>
            <a:bodyPr wrap="none" rtlCol="0">
              <a:spAutoFit/>
            </a:bodyPr>
            <a:lstStyle/>
            <a:p>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Security</a:t>
              </a:r>
              <a:endParaRPr lang="en-US" sz="11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grpSp>
      <p:sp>
        <p:nvSpPr>
          <p:cNvPr id="54" name="TextBox 53"/>
          <p:cNvSpPr txBox="1"/>
          <p:nvPr/>
        </p:nvSpPr>
        <p:spPr>
          <a:xfrm>
            <a:off x="5508867" y="4407270"/>
            <a:ext cx="760144" cy="430887"/>
          </a:xfrm>
          <a:prstGeom prst="rect">
            <a:avLst/>
          </a:prstGeom>
          <a:noFill/>
        </p:spPr>
        <p:txBody>
          <a:bodyPr wrap="none" rtlCol="0">
            <a:spAutoFit/>
          </a:bodyPr>
          <a:lstStyle/>
          <a:p>
            <a:pPr algn="ctr"/>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Domain </a:t>
            </a:r>
          </a:p>
          <a:p>
            <a:pPr algn="ctr"/>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Metadata</a:t>
            </a:r>
            <a:endParaRPr lang="en-US" sz="11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grpSp>
        <p:nvGrpSpPr>
          <p:cNvPr id="75" name="Group 74"/>
          <p:cNvGrpSpPr/>
          <p:nvPr/>
        </p:nvGrpSpPr>
        <p:grpSpPr>
          <a:xfrm>
            <a:off x="4187054" y="4260155"/>
            <a:ext cx="965771" cy="599112"/>
            <a:chOff x="3601090" y="4236163"/>
            <a:chExt cx="965771" cy="599112"/>
          </a:xfrm>
        </p:grpSpPr>
        <p:sp>
          <p:nvSpPr>
            <p:cNvPr id="9" name="Flowchart: Magnetic Disk 8"/>
            <p:cNvSpPr/>
            <p:nvPr/>
          </p:nvSpPr>
          <p:spPr>
            <a:xfrm>
              <a:off x="3601090" y="4236163"/>
              <a:ext cx="965771" cy="599112"/>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262626"/>
                </a:solidFill>
              </a:endParaRPr>
            </a:p>
          </p:txBody>
        </p:sp>
        <p:sp>
          <p:nvSpPr>
            <p:cNvPr id="55" name="TextBox 54"/>
            <p:cNvSpPr txBox="1"/>
            <p:nvPr/>
          </p:nvSpPr>
          <p:spPr>
            <a:xfrm>
              <a:off x="3645510" y="4491908"/>
              <a:ext cx="841897" cy="261610"/>
            </a:xfrm>
            <a:prstGeom prst="rect">
              <a:avLst/>
            </a:prstGeom>
            <a:noFill/>
          </p:spPr>
          <p:txBody>
            <a:bodyPr wrap="none" rtlCol="0">
              <a:spAutoFit/>
            </a:bodyPr>
            <a:lstStyle/>
            <a:p>
              <a:pPr algn="ctr"/>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Repository</a:t>
              </a:r>
              <a:endParaRPr lang="en-US" sz="11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grpSp>
      <p:sp>
        <p:nvSpPr>
          <p:cNvPr id="44" name="TextBox 43"/>
          <p:cNvSpPr txBox="1"/>
          <p:nvPr/>
        </p:nvSpPr>
        <p:spPr>
          <a:xfrm>
            <a:off x="5648733" y="3711333"/>
            <a:ext cx="949299" cy="253916"/>
          </a:xfrm>
          <a:prstGeom prst="rect">
            <a:avLst/>
          </a:prstGeom>
          <a:noFill/>
        </p:spPr>
        <p:txBody>
          <a:bodyPr wrap="none" rtlCol="0">
            <a:spAutoFit/>
          </a:bodyPr>
          <a:lstStyle/>
          <a:p>
            <a:r>
              <a:rPr lang="en-US" sz="1050" dirty="0" smtClean="0">
                <a:solidFill>
                  <a:srgbClr val="0070C0"/>
                </a:solidFill>
                <a:latin typeface="Tahoma" panose="020B0604030504040204" pitchFamily="34" charset="0"/>
                <a:ea typeface="Tahoma" panose="020B0604030504040204" pitchFamily="34" charset="0"/>
                <a:cs typeface="Tahoma" panose="020B0604030504040204" pitchFamily="34" charset="0"/>
              </a:rPr>
              <a:t>Native drives</a:t>
            </a:r>
            <a:endParaRPr lang="en-US" sz="105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3" name="Rounded Rectangle 2"/>
          <p:cNvSpPr/>
          <p:nvPr/>
        </p:nvSpPr>
        <p:spPr>
          <a:xfrm>
            <a:off x="3925064" y="1413121"/>
            <a:ext cx="1633591" cy="2179458"/>
          </a:xfrm>
          <a:prstGeom prst="round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87054" y="2505665"/>
            <a:ext cx="1109609" cy="8427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62626"/>
              </a:solidFill>
            </a:endParaRPr>
          </a:p>
        </p:txBody>
      </p:sp>
      <p:sp>
        <p:nvSpPr>
          <p:cNvPr id="43" name="TextBox 42"/>
          <p:cNvSpPr txBox="1"/>
          <p:nvPr/>
        </p:nvSpPr>
        <p:spPr>
          <a:xfrm>
            <a:off x="4663240" y="2151692"/>
            <a:ext cx="591829" cy="253916"/>
          </a:xfrm>
          <a:prstGeom prst="rect">
            <a:avLst/>
          </a:prstGeom>
          <a:noFill/>
        </p:spPr>
        <p:txBody>
          <a:bodyPr wrap="none" rtlCol="0">
            <a:spAutoFit/>
          </a:bodyPr>
          <a:lstStyle/>
          <a:p>
            <a:r>
              <a:rPr lang="en-US" sz="1050" dirty="0" smtClean="0">
                <a:solidFill>
                  <a:srgbClr val="0070C0"/>
                </a:solidFill>
                <a:latin typeface="Tahoma" panose="020B0604030504040204" pitchFamily="34" charset="0"/>
                <a:ea typeface="Tahoma" panose="020B0604030504040204" pitchFamily="34" charset="0"/>
                <a:cs typeface="Tahoma" panose="020B0604030504040204" pitchFamily="34" charset="0"/>
              </a:rPr>
              <a:t>TCP/IP</a:t>
            </a:r>
            <a:endParaRPr lang="en-US" sz="105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5" name="TextBox 44"/>
          <p:cNvSpPr txBox="1"/>
          <p:nvPr/>
        </p:nvSpPr>
        <p:spPr>
          <a:xfrm>
            <a:off x="4361222" y="1455713"/>
            <a:ext cx="769763"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DOMAIN</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57" name="TextBox 56"/>
          <p:cNvSpPr txBox="1"/>
          <p:nvPr/>
        </p:nvSpPr>
        <p:spPr>
          <a:xfrm>
            <a:off x="4187054" y="2516990"/>
            <a:ext cx="841897" cy="430887"/>
          </a:xfrm>
          <a:prstGeom prst="rect">
            <a:avLst/>
          </a:prstGeom>
          <a:noFill/>
        </p:spPr>
        <p:txBody>
          <a:bodyPr wrap="none" rtlCol="0">
            <a:spAutoFit/>
          </a:bodyPr>
          <a:lstStyle/>
          <a:p>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Repository</a:t>
            </a:r>
          </a:p>
          <a:p>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Service</a:t>
            </a:r>
            <a:endParaRPr lang="en-US" sz="11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8" name="TextBox 57"/>
          <p:cNvSpPr txBox="1"/>
          <p:nvPr/>
        </p:nvSpPr>
        <p:spPr>
          <a:xfrm>
            <a:off x="4130287" y="2948928"/>
            <a:ext cx="1146468" cy="430887"/>
          </a:xfrm>
          <a:prstGeom prst="rect">
            <a:avLst/>
          </a:prstGeom>
          <a:noFill/>
        </p:spPr>
        <p:txBody>
          <a:bodyPr wrap="none" rtlCol="0">
            <a:spAutoFit/>
          </a:bodyPr>
          <a:lstStyle/>
          <a:p>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Repository</a:t>
            </a:r>
          </a:p>
          <a:p>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Service Process</a:t>
            </a:r>
            <a:endParaRPr lang="en-US" sz="11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cxnSp>
        <p:nvCxnSpPr>
          <p:cNvPr id="60" name="Straight Connector 59"/>
          <p:cNvCxnSpPr>
            <a:stCxn id="6" idx="1"/>
            <a:endCxn id="6" idx="3"/>
          </p:cNvCxnSpPr>
          <p:nvPr/>
        </p:nvCxnSpPr>
        <p:spPr>
          <a:xfrm>
            <a:off x="4187054" y="2927024"/>
            <a:ext cx="110960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304510" y="1985131"/>
            <a:ext cx="1429499" cy="0"/>
          </a:xfrm>
          <a:prstGeom prst="straightConnector1">
            <a:avLst/>
          </a:prstGeom>
          <a:ln w="1905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724014" y="1985131"/>
            <a:ext cx="1463040" cy="0"/>
          </a:xfrm>
          <a:prstGeom prst="straightConnector1">
            <a:avLst/>
          </a:prstGeom>
          <a:ln w="1905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574743" y="2906152"/>
            <a:ext cx="1097280" cy="0"/>
          </a:xfrm>
          <a:prstGeom prst="straightConnector1">
            <a:avLst/>
          </a:prstGeom>
          <a:ln w="19050">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4713259" y="3369219"/>
            <a:ext cx="0" cy="888425"/>
          </a:xfrm>
          <a:prstGeom prst="straightConnector1">
            <a:avLst/>
          </a:prstGeom>
          <a:ln w="19050">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7" idx="1"/>
          </p:cNvCxnSpPr>
          <p:nvPr/>
        </p:nvCxnSpPr>
        <p:spPr>
          <a:xfrm flipH="1">
            <a:off x="2453186" y="2732434"/>
            <a:ext cx="1733868" cy="837825"/>
          </a:xfrm>
          <a:prstGeom prst="straightConnector1">
            <a:avLst/>
          </a:prstGeom>
          <a:ln w="19050">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2000380" y="2125526"/>
            <a:ext cx="2192150" cy="1422366"/>
          </a:xfrm>
          <a:prstGeom prst="straightConnector1">
            <a:avLst/>
          </a:prstGeom>
          <a:ln w="19050">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10" idx="1"/>
          </p:cNvCxnSpPr>
          <p:nvPr/>
        </p:nvCxnSpPr>
        <p:spPr>
          <a:xfrm>
            <a:off x="5276755" y="3465630"/>
            <a:ext cx="587740" cy="770533"/>
          </a:xfrm>
          <a:prstGeom prst="straightConnector1">
            <a:avLst/>
          </a:prstGeom>
          <a:ln w="19050">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1664990" y="2593848"/>
            <a:ext cx="0" cy="888425"/>
          </a:xfrm>
          <a:prstGeom prst="straightConnector1">
            <a:avLst/>
          </a:prstGeom>
          <a:ln w="19050">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1159903" y="1114553"/>
            <a:ext cx="0" cy="2433339"/>
          </a:xfrm>
          <a:prstGeom prst="straightConnector1">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16200000" flipH="1">
            <a:off x="4360303" y="-2077968"/>
            <a:ext cx="0" cy="6400800"/>
          </a:xfrm>
          <a:prstGeom prst="straightConnector1">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7560703" y="1114553"/>
            <a:ext cx="0" cy="548640"/>
          </a:xfrm>
          <a:prstGeom prst="straightConnector1">
            <a:avLst/>
          </a:prstGeom>
          <a:ln w="19050">
            <a:solidFill>
              <a:srgbClr val="0070C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98837" y="125136"/>
            <a:ext cx="6193874" cy="492443"/>
          </a:xfrm>
          <a:prstGeom prst="rect">
            <a:avLst/>
          </a:prstGeom>
          <a:noFill/>
        </p:spPr>
        <p:txBody>
          <a:bodyPr wrap="square" rtlCol="0">
            <a:spAutoFit/>
          </a:bodyPr>
          <a:lstStyle/>
          <a:p>
            <a:pPr defTabSz="685766"/>
            <a:r>
              <a:rPr lang="en-IN" sz="2600" dirty="0" smtClean="0">
                <a:solidFill>
                  <a:srgbClr val="262626"/>
                </a:solidFill>
              </a:rPr>
              <a:t>Overall Architecture of PowerCenter </a:t>
            </a:r>
            <a:endParaRPr lang="en-IN" sz="2600" dirty="0">
              <a:solidFill>
                <a:srgbClr val="262626"/>
              </a:solidFill>
            </a:endParaRPr>
          </a:p>
        </p:txBody>
      </p:sp>
      <p:cxnSp>
        <p:nvCxnSpPr>
          <p:cNvPr id="97" name="Straight Arrow Connector 96"/>
          <p:cNvCxnSpPr/>
          <p:nvPr/>
        </p:nvCxnSpPr>
        <p:spPr>
          <a:xfrm rot="5400000">
            <a:off x="4474921" y="2267062"/>
            <a:ext cx="457200" cy="0"/>
          </a:xfrm>
          <a:prstGeom prst="straightConnector1">
            <a:avLst/>
          </a:prstGeom>
          <a:ln w="1905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4130287" y="1760099"/>
            <a:ext cx="1166376" cy="430887"/>
            <a:chOff x="4130287" y="1760099"/>
            <a:chExt cx="1166376" cy="430887"/>
          </a:xfrm>
        </p:grpSpPr>
        <p:sp>
          <p:nvSpPr>
            <p:cNvPr id="5" name="Rectangle 4"/>
            <p:cNvSpPr/>
            <p:nvPr/>
          </p:nvSpPr>
          <p:spPr>
            <a:xfrm>
              <a:off x="4187054" y="1789922"/>
              <a:ext cx="1109609" cy="3904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62626"/>
                </a:solidFill>
              </a:endParaRPr>
            </a:p>
          </p:txBody>
        </p:sp>
        <p:sp>
          <p:nvSpPr>
            <p:cNvPr id="56" name="TextBox 55"/>
            <p:cNvSpPr txBox="1"/>
            <p:nvPr/>
          </p:nvSpPr>
          <p:spPr>
            <a:xfrm>
              <a:off x="4130287" y="1760099"/>
              <a:ext cx="873957" cy="430887"/>
            </a:xfrm>
            <a:prstGeom prst="rect">
              <a:avLst/>
            </a:prstGeom>
            <a:noFill/>
          </p:spPr>
          <p:txBody>
            <a:bodyPr wrap="none" rtlCol="0">
              <a:spAutoFit/>
            </a:bodyPr>
            <a:lstStyle/>
            <a:p>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Integration</a:t>
              </a:r>
            </a:p>
            <a:p>
              <a:r>
                <a:rPr lang="en-US" sz="1100" dirty="0" smtClean="0">
                  <a:solidFill>
                    <a:srgbClr val="262626"/>
                  </a:solidFill>
                  <a:latin typeface="Tahoma" panose="020B0604030504040204" pitchFamily="34" charset="0"/>
                  <a:ea typeface="Tahoma" panose="020B0604030504040204" pitchFamily="34" charset="0"/>
                  <a:cs typeface="Tahoma" panose="020B0604030504040204" pitchFamily="34" charset="0"/>
                </a:rPr>
                <a:t>Service</a:t>
              </a:r>
              <a:endParaRPr lang="en-US" sz="11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00" name="Picture 99"/>
          <p:cNvPicPr>
            <a:picLocks noChangeAspect="1"/>
          </p:cNvPicPr>
          <p:nvPr/>
        </p:nvPicPr>
        <p:blipFill>
          <a:blip r:embed="rId5">
            <a:clrChange>
              <a:clrFrom>
                <a:srgbClr val="FFFFFF"/>
              </a:clrFrom>
              <a:clrTo>
                <a:srgbClr val="FFFFFF">
                  <a:alpha val="0"/>
                </a:srgbClr>
              </a:clrTo>
            </a:clrChange>
          </a:blip>
          <a:stretch>
            <a:fillRect/>
          </a:stretch>
        </p:blipFill>
        <p:spPr>
          <a:xfrm>
            <a:off x="4952602" y="1862676"/>
            <a:ext cx="234871" cy="219126"/>
          </a:xfrm>
          <a:prstGeom prst="rect">
            <a:avLst/>
          </a:prstGeom>
        </p:spPr>
      </p:pic>
    </p:spTree>
    <p:extLst>
      <p:ext uri="{BB962C8B-B14F-4D97-AF65-F5344CB8AC3E}">
        <p14:creationId xmlns:p14="http://schemas.microsoft.com/office/powerpoint/2010/main" val="4105592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GUID" val="fbf8c369-ea4f-4cb4-a3f0-b9cdb964fcdb"/>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fbf8c369-ea4f-4cb4-a3f0-b9cdb964fcdb"/>
</p:tagLst>
</file>

<file path=ppt/theme/theme1.xml><?xml version="1.0" encoding="utf-8"?>
<a:theme xmlns:a="http://schemas.openxmlformats.org/drawingml/2006/main" name="3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arePoint Server Webinar">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Webinar EdurekaTemplate" id="{452A3A16-C0C5-41A8-9027-3FB0E2E247B2}" vid="{95E9C04D-E104-4D45-BFF2-79ABBB5D25AF}"/>
    </a:ext>
  </a:extLst>
</a:theme>
</file>

<file path=ppt/theme/theme4.xml><?xml version="1.0" encoding="utf-8"?>
<a:theme xmlns:a="http://schemas.openxmlformats.org/drawingml/2006/main" name="1_SharePoint Server Webinar">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Webinar EdurekaTemplate" id="{452A3A16-C0C5-41A8-9027-3FB0E2E247B2}" vid="{95E9C04D-E104-4D45-BFF2-79ABBB5D25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2500</TotalTime>
  <Words>4179</Words>
  <Application>Microsoft Office PowerPoint</Application>
  <PresentationFormat>On-screen Show (16:9)</PresentationFormat>
  <Paragraphs>662</Paragraphs>
  <Slides>49</Slides>
  <Notes>40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49</vt:i4>
      </vt:variant>
    </vt:vector>
  </HeadingPairs>
  <TitlesOfParts>
    <vt:vector size="59" baseType="lpstr">
      <vt:lpstr>Arial</vt:lpstr>
      <vt:lpstr>Calibri</vt:lpstr>
      <vt:lpstr>Castellar</vt:lpstr>
      <vt:lpstr>Symbol</vt:lpstr>
      <vt:lpstr>Tahoma</vt:lpstr>
      <vt:lpstr>Times</vt:lpstr>
      <vt:lpstr>3_Brain4ce_course_template</vt:lpstr>
      <vt:lpstr>4_Brain4ce_course_template</vt:lpstr>
      <vt:lpstr>SharePoint Server Webinar</vt:lpstr>
      <vt:lpstr>1_SharePoint Server Webinar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dc:title>
  <dc:creator>Puja</dc:creator>
  <cp:lastModifiedBy>Awanish</cp:lastModifiedBy>
  <cp:revision>257</cp:revision>
  <dcterms:created xsi:type="dcterms:W3CDTF">2014-05-07T12:47:59Z</dcterms:created>
  <dcterms:modified xsi:type="dcterms:W3CDTF">2015-08-03T12:07:01Z</dcterms:modified>
</cp:coreProperties>
</file>